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918118-1170-4525-B20F-42D04EEC42EB}">
  <a:tblStyle styleId="{F2918118-1170-4525-B20F-42D04EEC42EB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E6E6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6E6E6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0e0b4a937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b0e0b4a93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3b0e0b4a937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9a1e231f78_0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9a1e231f78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9a1e231f78_0_3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9a1e231f78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39a1e231f78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9a1e231f78_0_3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a3e7ce93c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a3e7ce93c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a3e7ce93c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c83f6417d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3ac83f6417d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ac83f6417d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ac83f6417d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ac83f6417d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ac83f6417d_1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c83f6417d_1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3ac83f6417d_1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3ac83f6417d_1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ac83f6417d_1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ac83f6417d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ac83f6417d_1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ac83f6417d_1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3ac83f6417d_1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3ac83f6417d_1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ac83f6417d_1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ac83f6417d_1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3ac83f6417d_1_2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0e0b4a937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b0e0b4a937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b0e0b4a937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0e0b4a937_0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b0e0b4a937_0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b0e0b4a937_0_3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c83f6417d_1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ac83f6417d_1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ac83f6417d_1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c83f6417d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ac83f6417d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ac83f6417d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9a1e231f78_0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39a1e231f78_0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9a1e231f78_0_4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9a1e231f78_0_5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39a1e231f78_0_5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9a1e231f78_0_5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ac83f6417d_1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ac83f6417d_1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ac83f6417d_1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0e0b4a937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3b0e0b4a937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b0e0b4a937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61;p14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Google Shape;62;p14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 입력 요소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사용자 타이핑 입력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입력시 입력한 문자열 표시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1') 아이디가 일치하지 않을 경우, 안내 문구 현출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/>
                        <a:t>비밀번호 입력 요소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사용자 타이핑 입력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/>
                        <a:t>→ 입력시 마스킹되어 표시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2') 비밀번호가 일치하지 않을 경우, 안내 문구 현출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초기 비밀번호로 로그인 된 경우, 초기 비밀번호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     변경 모달(5) 현출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클릭 시, 아이디와 비밀번호가 일치한 경우, 홈 (SCR-CAL-01)으로 이동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초기화 버튼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4') 클릭 시, 관리자 문의 경고창 현출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5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초기 비밀번호 변경 모달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6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비밀번호 입력 요소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새 비밀번호 입력 전까지, 새 비밀번호 제약 조건 현출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새 비밀번호 제약 조건: 알파벳 대/소문자, 숫자를 전부 포함한 8자 이상 15자 이하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6') 새 비밀번호 제약 조건 미충족할 경우, 안내 문구 현출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7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비밀번호 확인 요소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7') 새 비밀번호와 미일치할 경우, 안내 문구 현출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8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비밀번호 변경 확인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클릭 시, 입력한 새 비밀번호로 비밀번호가 변경됨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9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비밀번호 변경 취소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클릭 시, 로그인(SCR-MEM-01)으로 이동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Google Shape;63;p14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로그인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SCR-MEM-01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로그인</a:t>
                      </a:r>
                      <a:endParaRPr sz="9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REQ-MEM-005, REQ-MEM-007</a:t>
                      </a:r>
                      <a:endParaRPr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64" name="Google Shape;64;p14"/>
          <p:cNvGrpSpPr/>
          <p:nvPr/>
        </p:nvGrpSpPr>
        <p:grpSpPr>
          <a:xfrm>
            <a:off x="108813" y="892767"/>
            <a:ext cx="5943673" cy="2694350"/>
            <a:chOff x="108813" y="958007"/>
            <a:chExt cx="5943673" cy="2694350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813" y="958007"/>
              <a:ext cx="5943673" cy="2694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66" name="Google Shape;66;p14"/>
            <p:cNvGrpSpPr/>
            <p:nvPr/>
          </p:nvGrpSpPr>
          <p:grpSpPr>
            <a:xfrm>
              <a:off x="2192345" y="1864105"/>
              <a:ext cx="172788" cy="191664"/>
              <a:chOff x="3986600" y="1886367"/>
              <a:chExt cx="392700" cy="435600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3986600" y="1910518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8" name="Google Shape;68;p14"/>
              <p:cNvSpPr txBox="1"/>
              <p:nvPr/>
            </p:nvSpPr>
            <p:spPr>
              <a:xfrm>
                <a:off x="4010143" y="1886367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9" name="Google Shape;69;p14"/>
            <p:cNvGrpSpPr/>
            <p:nvPr/>
          </p:nvGrpSpPr>
          <p:grpSpPr>
            <a:xfrm>
              <a:off x="2200353" y="2311345"/>
              <a:ext cx="172788" cy="191664"/>
              <a:chOff x="3986600" y="1893749"/>
              <a:chExt cx="392700" cy="435600"/>
            </a:xfrm>
          </p:grpSpPr>
          <p:sp>
            <p:nvSpPr>
              <p:cNvPr id="70" name="Google Shape;70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1" name="Google Shape;71;p14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oogle Shape;72;p14"/>
            <p:cNvGrpSpPr/>
            <p:nvPr/>
          </p:nvGrpSpPr>
          <p:grpSpPr>
            <a:xfrm>
              <a:off x="2200352" y="3065029"/>
              <a:ext cx="172788" cy="191664"/>
              <a:chOff x="3986600" y="1893749"/>
              <a:chExt cx="392700" cy="435600"/>
            </a:xfrm>
          </p:grpSpPr>
          <p:sp>
            <p:nvSpPr>
              <p:cNvPr id="73" name="Google Shape;73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4" name="Google Shape;74;p14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5" name="Google Shape;75;p14"/>
            <p:cNvGrpSpPr/>
            <p:nvPr/>
          </p:nvGrpSpPr>
          <p:grpSpPr>
            <a:xfrm>
              <a:off x="3373577" y="2834725"/>
              <a:ext cx="172788" cy="191664"/>
              <a:chOff x="3986600" y="1893749"/>
              <a:chExt cx="392700" cy="435600"/>
            </a:xfrm>
          </p:grpSpPr>
          <p:sp>
            <p:nvSpPr>
              <p:cNvPr id="76" name="Google Shape;76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7" name="Google Shape;77;p14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8" name="Google Shape;78;p14"/>
            <p:cNvGrpSpPr/>
            <p:nvPr/>
          </p:nvGrpSpPr>
          <p:grpSpPr>
            <a:xfrm>
              <a:off x="2194481" y="2600048"/>
              <a:ext cx="184536" cy="191664"/>
              <a:chOff x="3975038" y="1893742"/>
              <a:chExt cx="419400" cy="435600"/>
            </a:xfrm>
          </p:grpSpPr>
          <p:sp>
            <p:nvSpPr>
              <p:cNvPr id="79" name="Google Shape;79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80" name="Google Shape;80;p14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r>
                  <a:rPr lang="ko" sz="685">
                    <a:solidFill>
                      <a:schemeClr val="lt1"/>
                    </a:solidFill>
                  </a:rPr>
                  <a:t>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81" name="Google Shape;81;p14"/>
          <p:cNvGrpSpPr/>
          <p:nvPr/>
        </p:nvGrpSpPr>
        <p:grpSpPr>
          <a:xfrm>
            <a:off x="39596" y="3875578"/>
            <a:ext cx="1194668" cy="1232273"/>
            <a:chOff x="39596" y="3875578"/>
            <a:chExt cx="1194668" cy="1232273"/>
          </a:xfrm>
        </p:grpSpPr>
        <p:pic>
          <p:nvPicPr>
            <p:cNvPr id="82" name="Google Shape;82;p14"/>
            <p:cNvPicPr preferRelativeResize="0"/>
            <p:nvPr/>
          </p:nvPicPr>
          <p:blipFill rotWithShape="1">
            <a:blip r:embed="rId4">
              <a:alphaModFix/>
            </a:blip>
            <a:srcRect b="10440" l="36691" r="36439" t="23856"/>
            <a:stretch/>
          </p:blipFill>
          <p:spPr>
            <a:xfrm>
              <a:off x="118714" y="3875578"/>
              <a:ext cx="1115550" cy="123227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83" name="Google Shape;83;p14"/>
            <p:cNvGrpSpPr/>
            <p:nvPr/>
          </p:nvGrpSpPr>
          <p:grpSpPr>
            <a:xfrm>
              <a:off x="39596" y="4536916"/>
              <a:ext cx="184536" cy="191664"/>
              <a:chOff x="3975038" y="1893742"/>
              <a:chExt cx="419400" cy="435600"/>
            </a:xfrm>
          </p:grpSpPr>
          <p:sp>
            <p:nvSpPr>
              <p:cNvPr id="84" name="Google Shape;84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85" name="Google Shape;85;p14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r>
                  <a:rPr lang="ko" sz="685">
                    <a:solidFill>
                      <a:schemeClr val="lt1"/>
                    </a:solidFill>
                  </a:rPr>
                  <a:t>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86" name="Google Shape;86;p14"/>
          <p:cNvGrpSpPr/>
          <p:nvPr/>
        </p:nvGrpSpPr>
        <p:grpSpPr>
          <a:xfrm>
            <a:off x="2237710" y="3961142"/>
            <a:ext cx="1494629" cy="1061134"/>
            <a:chOff x="1229627" y="3894729"/>
            <a:chExt cx="1494629" cy="1061134"/>
          </a:xfrm>
        </p:grpSpPr>
        <p:pic>
          <p:nvPicPr>
            <p:cNvPr id="87" name="Google Shape;87;p14"/>
            <p:cNvPicPr preferRelativeResize="0"/>
            <p:nvPr/>
          </p:nvPicPr>
          <p:blipFill rotWithShape="1">
            <a:blip r:embed="rId5">
              <a:alphaModFix/>
            </a:blip>
            <a:srcRect b="6493" l="5945" r="3565" t="5284"/>
            <a:stretch/>
          </p:blipFill>
          <p:spPr>
            <a:xfrm>
              <a:off x="1339122" y="3976213"/>
              <a:ext cx="1385134" cy="9796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88" name="Google Shape;88;p14"/>
            <p:cNvGrpSpPr/>
            <p:nvPr/>
          </p:nvGrpSpPr>
          <p:grpSpPr>
            <a:xfrm>
              <a:off x="1836810" y="4728578"/>
              <a:ext cx="172788" cy="191664"/>
              <a:chOff x="3986600" y="1893749"/>
              <a:chExt cx="392700" cy="435600"/>
            </a:xfrm>
          </p:grpSpPr>
          <p:sp>
            <p:nvSpPr>
              <p:cNvPr id="89" name="Google Shape;89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90" name="Google Shape;90;p14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8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1" name="Google Shape;91;p14"/>
            <p:cNvGrpSpPr/>
            <p:nvPr/>
          </p:nvGrpSpPr>
          <p:grpSpPr>
            <a:xfrm>
              <a:off x="1254488" y="4728581"/>
              <a:ext cx="184536" cy="191664"/>
              <a:chOff x="3975038" y="1893742"/>
              <a:chExt cx="419400" cy="435600"/>
            </a:xfrm>
          </p:grpSpPr>
          <p:sp>
            <p:nvSpPr>
              <p:cNvPr id="92" name="Google Shape;92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93" name="Google Shape;93;p14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9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4" name="Google Shape;94;p14"/>
            <p:cNvGrpSpPr/>
            <p:nvPr/>
          </p:nvGrpSpPr>
          <p:grpSpPr>
            <a:xfrm>
              <a:off x="1229627" y="3894729"/>
              <a:ext cx="172788" cy="191664"/>
              <a:chOff x="3986600" y="1893749"/>
              <a:chExt cx="392700" cy="435600"/>
            </a:xfrm>
          </p:grpSpPr>
          <p:sp>
            <p:nvSpPr>
              <p:cNvPr id="95" name="Google Shape;95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96" name="Google Shape;96;p14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5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7" name="Google Shape;97;p14"/>
            <p:cNvGrpSpPr/>
            <p:nvPr/>
          </p:nvGrpSpPr>
          <p:grpSpPr>
            <a:xfrm>
              <a:off x="1261770" y="4281218"/>
              <a:ext cx="172788" cy="191664"/>
              <a:chOff x="3986600" y="1893742"/>
              <a:chExt cx="392700" cy="435600"/>
            </a:xfrm>
          </p:grpSpPr>
          <p:sp>
            <p:nvSpPr>
              <p:cNvPr id="98" name="Google Shape;98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99" name="Google Shape;99;p14"/>
              <p:cNvSpPr txBox="1"/>
              <p:nvPr/>
            </p:nvSpPr>
            <p:spPr>
              <a:xfrm>
                <a:off x="4010135" y="1893742"/>
                <a:ext cx="369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00" name="Google Shape;100;p14"/>
            <p:cNvGrpSpPr/>
            <p:nvPr/>
          </p:nvGrpSpPr>
          <p:grpSpPr>
            <a:xfrm>
              <a:off x="1261769" y="4472886"/>
              <a:ext cx="172788" cy="191664"/>
              <a:chOff x="3986600" y="1893742"/>
              <a:chExt cx="392700" cy="435600"/>
            </a:xfrm>
          </p:grpSpPr>
          <p:sp>
            <p:nvSpPr>
              <p:cNvPr id="101" name="Google Shape;101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102" name="Google Shape;102;p14"/>
              <p:cNvSpPr txBox="1"/>
              <p:nvPr/>
            </p:nvSpPr>
            <p:spPr>
              <a:xfrm>
                <a:off x="4010135" y="1893742"/>
                <a:ext cx="369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7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03" name="Google Shape;103;p14"/>
          <p:cNvGrpSpPr/>
          <p:nvPr/>
        </p:nvGrpSpPr>
        <p:grpSpPr>
          <a:xfrm>
            <a:off x="3667101" y="3993526"/>
            <a:ext cx="1235498" cy="844782"/>
            <a:chOff x="3706244" y="3993526"/>
            <a:chExt cx="1235498" cy="844782"/>
          </a:xfrm>
        </p:grpSpPr>
        <p:pic>
          <p:nvPicPr>
            <p:cNvPr id="104" name="Google Shape;104;p14"/>
            <p:cNvPicPr preferRelativeResize="0"/>
            <p:nvPr/>
          </p:nvPicPr>
          <p:blipFill rotWithShape="1">
            <a:blip r:embed="rId6">
              <a:alphaModFix/>
            </a:blip>
            <a:srcRect b="6144" l="2414" r="4353" t="5195"/>
            <a:stretch/>
          </p:blipFill>
          <p:spPr>
            <a:xfrm>
              <a:off x="3826193" y="3993526"/>
              <a:ext cx="1115550" cy="84478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105" name="Google Shape;105;p14"/>
            <p:cNvGrpSpPr/>
            <p:nvPr/>
          </p:nvGrpSpPr>
          <p:grpSpPr>
            <a:xfrm>
              <a:off x="3706244" y="4324124"/>
              <a:ext cx="172788" cy="191664"/>
              <a:chOff x="3986600" y="1893742"/>
              <a:chExt cx="392700" cy="435600"/>
            </a:xfrm>
          </p:grpSpPr>
          <p:sp>
            <p:nvSpPr>
              <p:cNvPr id="106" name="Google Shape;106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107" name="Google Shape;107;p14"/>
              <p:cNvSpPr txBox="1"/>
              <p:nvPr/>
            </p:nvSpPr>
            <p:spPr>
              <a:xfrm>
                <a:off x="4010135" y="1893742"/>
                <a:ext cx="369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</a:t>
                </a:r>
                <a:r>
                  <a:rPr lang="ko" sz="685">
                    <a:solidFill>
                      <a:schemeClr val="lt1"/>
                    </a:solidFill>
                  </a:rPr>
                  <a:t>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08" name="Google Shape;108;p14"/>
          <p:cNvGrpSpPr/>
          <p:nvPr/>
        </p:nvGrpSpPr>
        <p:grpSpPr>
          <a:xfrm>
            <a:off x="4871046" y="3981750"/>
            <a:ext cx="1231566" cy="908454"/>
            <a:chOff x="4871046" y="3981750"/>
            <a:chExt cx="1231566" cy="908454"/>
          </a:xfrm>
        </p:grpSpPr>
        <p:pic>
          <p:nvPicPr>
            <p:cNvPr id="109" name="Google Shape;109;p14"/>
            <p:cNvPicPr preferRelativeResize="0"/>
            <p:nvPr/>
          </p:nvPicPr>
          <p:blipFill rotWithShape="1">
            <a:blip r:embed="rId7">
              <a:alphaModFix/>
            </a:blip>
            <a:srcRect b="5166" l="3668" r="15712" t="7854"/>
            <a:stretch/>
          </p:blipFill>
          <p:spPr>
            <a:xfrm>
              <a:off x="4987062" y="3981750"/>
              <a:ext cx="1115550" cy="9084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110" name="Google Shape;110;p14"/>
            <p:cNvGrpSpPr/>
            <p:nvPr/>
          </p:nvGrpSpPr>
          <p:grpSpPr>
            <a:xfrm>
              <a:off x="4871046" y="4496806"/>
              <a:ext cx="172788" cy="191664"/>
              <a:chOff x="3986600" y="1893742"/>
              <a:chExt cx="392700" cy="43560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112" name="Google Shape;112;p14"/>
              <p:cNvSpPr txBox="1"/>
              <p:nvPr/>
            </p:nvSpPr>
            <p:spPr>
              <a:xfrm>
                <a:off x="4010135" y="1893742"/>
                <a:ext cx="369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7</a:t>
                </a:r>
                <a:r>
                  <a:rPr lang="ko" sz="685">
                    <a:solidFill>
                      <a:schemeClr val="lt1"/>
                    </a:solidFill>
                  </a:rPr>
                  <a:t>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113" name="Google Shape;11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0250" y="4232900"/>
            <a:ext cx="927450" cy="29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14" name="Google Shape;114;p14"/>
          <p:cNvGrpSpPr/>
          <p:nvPr/>
        </p:nvGrpSpPr>
        <p:grpSpPr>
          <a:xfrm>
            <a:off x="1236780" y="4095975"/>
            <a:ext cx="172788" cy="191664"/>
            <a:chOff x="3986600" y="1893742"/>
            <a:chExt cx="392700" cy="435600"/>
          </a:xfrm>
        </p:grpSpPr>
        <p:sp>
          <p:nvSpPr>
            <p:cNvPr id="115" name="Google Shape;115;p14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4010135" y="1893742"/>
              <a:ext cx="369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4</a:t>
              </a:r>
              <a:r>
                <a:rPr lang="ko" sz="685">
                  <a:solidFill>
                    <a:schemeClr val="lt1"/>
                  </a:solidFill>
                </a:rPr>
                <a:t>’</a:t>
              </a:r>
              <a:endParaRPr sz="685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Google Shape;538;p23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9" name="Google Shape;539;p23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회의 요약</a:t>
                      </a:r>
                      <a:endParaRPr b="0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SCR-MEET-04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로그인 &gt; 홈 &gt; 새 회의 생성 &gt; 새 회의 녹음 &gt; 발화자 지정 &gt; 회의 요약</a:t>
                      </a:r>
                      <a:endParaRPr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REQ-MEET-006, </a:t>
                      </a:r>
                      <a:r>
                        <a:rPr lang="ko" sz="900"/>
                        <a:t>REQ-MEET-007</a:t>
                      </a:r>
                      <a:endParaRPr sz="9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540" name="Google Shape;540;p23"/>
          <p:cNvGrpSpPr/>
          <p:nvPr/>
        </p:nvGrpSpPr>
        <p:grpSpPr>
          <a:xfrm>
            <a:off x="115300" y="909800"/>
            <a:ext cx="5926199" cy="2688649"/>
            <a:chOff x="115300" y="909800"/>
            <a:chExt cx="5926199" cy="2688649"/>
          </a:xfrm>
        </p:grpSpPr>
        <p:pic>
          <p:nvPicPr>
            <p:cNvPr id="541" name="Google Shape;54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300" y="909800"/>
              <a:ext cx="5926199" cy="26886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542" name="Google Shape;542;p23"/>
            <p:cNvGrpSpPr/>
            <p:nvPr/>
          </p:nvGrpSpPr>
          <p:grpSpPr>
            <a:xfrm>
              <a:off x="3195359" y="1258591"/>
              <a:ext cx="172788" cy="191664"/>
              <a:chOff x="3986600" y="1893749"/>
              <a:chExt cx="392700" cy="435600"/>
            </a:xfrm>
          </p:grpSpPr>
          <p:sp>
            <p:nvSpPr>
              <p:cNvPr id="543" name="Google Shape;543;p23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44" name="Google Shape;544;p23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45" name="Google Shape;545;p23"/>
            <p:cNvGrpSpPr/>
            <p:nvPr/>
          </p:nvGrpSpPr>
          <p:grpSpPr>
            <a:xfrm>
              <a:off x="1234370" y="1533315"/>
              <a:ext cx="172788" cy="191664"/>
              <a:chOff x="3986600" y="1893749"/>
              <a:chExt cx="392700" cy="435600"/>
            </a:xfrm>
          </p:grpSpPr>
          <p:sp>
            <p:nvSpPr>
              <p:cNvPr id="546" name="Google Shape;546;p23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47" name="Google Shape;547;p23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48" name="Google Shape;548;p23"/>
            <p:cNvGrpSpPr/>
            <p:nvPr/>
          </p:nvGrpSpPr>
          <p:grpSpPr>
            <a:xfrm>
              <a:off x="3472319" y="1429087"/>
              <a:ext cx="172788" cy="191664"/>
              <a:chOff x="3986600" y="1893749"/>
              <a:chExt cx="392700" cy="435600"/>
            </a:xfrm>
          </p:grpSpPr>
          <p:sp>
            <p:nvSpPr>
              <p:cNvPr id="549" name="Google Shape;549;p23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50" name="Google Shape;550;p23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51" name="Google Shape;551;p23"/>
            <p:cNvGrpSpPr/>
            <p:nvPr/>
          </p:nvGrpSpPr>
          <p:grpSpPr>
            <a:xfrm>
              <a:off x="3482903" y="1724978"/>
              <a:ext cx="172788" cy="191664"/>
              <a:chOff x="3986600" y="1893749"/>
              <a:chExt cx="392700" cy="435600"/>
            </a:xfrm>
          </p:grpSpPr>
          <p:sp>
            <p:nvSpPr>
              <p:cNvPr id="552" name="Google Shape;552;p23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53" name="Google Shape;553;p23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54" name="Google Shape;554;p23"/>
          <p:cNvGrpSpPr/>
          <p:nvPr/>
        </p:nvGrpSpPr>
        <p:grpSpPr>
          <a:xfrm>
            <a:off x="1947167" y="3991181"/>
            <a:ext cx="1420981" cy="1020682"/>
            <a:chOff x="1947167" y="3991181"/>
            <a:chExt cx="1420981" cy="1020682"/>
          </a:xfrm>
        </p:grpSpPr>
        <p:pic>
          <p:nvPicPr>
            <p:cNvPr id="555" name="Google Shape;555;p23"/>
            <p:cNvPicPr preferRelativeResize="0"/>
            <p:nvPr/>
          </p:nvPicPr>
          <p:blipFill rotWithShape="1">
            <a:blip r:embed="rId4">
              <a:alphaModFix/>
            </a:blip>
            <a:srcRect b="34078" l="38864" r="39260" t="32927"/>
            <a:stretch/>
          </p:blipFill>
          <p:spPr>
            <a:xfrm>
              <a:off x="2046525" y="4054200"/>
              <a:ext cx="1321623" cy="95766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556" name="Google Shape;556;p23"/>
            <p:cNvGrpSpPr/>
            <p:nvPr/>
          </p:nvGrpSpPr>
          <p:grpSpPr>
            <a:xfrm>
              <a:off x="1947167" y="3991181"/>
              <a:ext cx="183154" cy="191664"/>
              <a:chOff x="3986600" y="1893770"/>
              <a:chExt cx="416259" cy="435600"/>
            </a:xfrm>
          </p:grpSpPr>
          <p:sp>
            <p:nvSpPr>
              <p:cNvPr id="557" name="Google Shape;557;p23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58" name="Google Shape;558;p23"/>
              <p:cNvSpPr txBox="1"/>
              <p:nvPr/>
            </p:nvSpPr>
            <p:spPr>
              <a:xfrm>
                <a:off x="4010159" y="1893770"/>
                <a:ext cx="3927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aphicFrame>
        <p:nvGraphicFramePr>
          <p:cNvPr id="559" name="Google Shape;559;p23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63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60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 상세 정보 토글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기본 정보(1’) 현출 (접고 펼치기 가능)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1’) 해당 회의의 일시·장소·참석자 정보 표시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76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발화자 지정 결과가 반영된 전문 영역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57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탭 메뉴 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‘요약 / 태스크 / 회의록’ 탭을 클릭하여 하단 영역의 콘텐츠를 전환해 확인 가능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846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회의 요약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요약 클릭 시, 내용 현출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전사된 전문을 기반으로 생성된 회의 요약 내용이 표시되는 영역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What / Why / When / Where / How 등의 구조로 정리된 요약 정보를 제공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5" name="Google Shape;565;p24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6" name="Google Shape;566;p24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태스크 추출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SCR-MEET-05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로그인 &gt; 홈 &gt; 새 회의 생성 &gt; 새 회의 녹음 &gt; 발화자 지정 &gt; 회의 요약 &gt; 태스크 추출</a:t>
                      </a:r>
                      <a:endParaRPr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REQ-MEET-009, REQ-MEET-011, REQ-MEET-012</a:t>
                      </a:r>
                      <a:endParaRPr sz="8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567" name="Google Shape;567;p24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63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60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추출된 태스크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추출된 태스크를 Who / What / When / Add 네 개의 카테고리로 구분하여 보여주는 영역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주최자는 태스크 내용 확인 및 수정 가능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1’) 사용자 본인이 언급된 태스트에 대해 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add 버튼 현출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홈 페이지(</a:t>
                      </a:r>
                      <a:r>
                        <a:rPr lang="ko" sz="800"/>
                        <a:t>SCR-CAL-01)의 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캘린더(15)에 자동 추가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회의 주최자의 경우, 각 카테고리 내용 수정 가능.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76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태스크 선택 삭제 기능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추출된 태스크 영역(1)의 체크 박스 선택 후, 클릭 시, 선택 항목 삭제 </a:t>
                      </a:r>
                      <a:endParaRPr baseline="30000"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54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태스크 추가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태스크 열 추가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추가된 태스크 열에 사용자 직접 타이핑을 통해 태스크 추가 가능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4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태스크 저장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추출된 태스크와 주최자가 수정한 태스크를 저장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해당 정보 저장 및 add 버튼(1’) 현출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68" name="Google Shape;568;p24"/>
          <p:cNvGrpSpPr/>
          <p:nvPr/>
        </p:nvGrpSpPr>
        <p:grpSpPr>
          <a:xfrm>
            <a:off x="115300" y="913600"/>
            <a:ext cx="5926202" cy="2688649"/>
            <a:chOff x="115300" y="913600"/>
            <a:chExt cx="5926202" cy="2688649"/>
          </a:xfrm>
        </p:grpSpPr>
        <p:pic>
          <p:nvPicPr>
            <p:cNvPr id="569" name="Google Shape;56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300" y="913600"/>
              <a:ext cx="5926202" cy="26886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570" name="Google Shape;570;p24"/>
            <p:cNvGrpSpPr/>
            <p:nvPr/>
          </p:nvGrpSpPr>
          <p:grpSpPr>
            <a:xfrm>
              <a:off x="3575296" y="1876293"/>
              <a:ext cx="172788" cy="191664"/>
              <a:chOff x="3986600" y="1893749"/>
              <a:chExt cx="392700" cy="435600"/>
            </a:xfrm>
          </p:grpSpPr>
          <p:sp>
            <p:nvSpPr>
              <p:cNvPr id="571" name="Google Shape;571;p2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72" name="Google Shape;572;p24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73" name="Google Shape;573;p24"/>
            <p:cNvGrpSpPr/>
            <p:nvPr/>
          </p:nvGrpSpPr>
          <p:grpSpPr>
            <a:xfrm>
              <a:off x="4911584" y="3108178"/>
              <a:ext cx="172788" cy="191664"/>
              <a:chOff x="3986600" y="1893749"/>
              <a:chExt cx="392700" cy="435600"/>
            </a:xfrm>
          </p:grpSpPr>
          <p:sp>
            <p:nvSpPr>
              <p:cNvPr id="574" name="Google Shape;574;p2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75" name="Google Shape;575;p24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76" name="Google Shape;576;p24"/>
            <p:cNvGrpSpPr/>
            <p:nvPr/>
          </p:nvGrpSpPr>
          <p:grpSpPr>
            <a:xfrm>
              <a:off x="4431869" y="3108184"/>
              <a:ext cx="172788" cy="191664"/>
              <a:chOff x="3986600" y="1893749"/>
              <a:chExt cx="392700" cy="435600"/>
            </a:xfrm>
          </p:grpSpPr>
          <p:sp>
            <p:nvSpPr>
              <p:cNvPr id="577" name="Google Shape;577;p2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78" name="Google Shape;578;p24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79" name="Google Shape;579;p24"/>
            <p:cNvGrpSpPr/>
            <p:nvPr/>
          </p:nvGrpSpPr>
          <p:grpSpPr>
            <a:xfrm>
              <a:off x="5327794" y="3108175"/>
              <a:ext cx="172788" cy="191664"/>
              <a:chOff x="3986600" y="1893749"/>
              <a:chExt cx="392700" cy="435600"/>
            </a:xfrm>
          </p:grpSpPr>
          <p:sp>
            <p:nvSpPr>
              <p:cNvPr id="580" name="Google Shape;580;p2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81" name="Google Shape;581;p24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82" name="Google Shape;582;p24"/>
            <p:cNvPicPr preferRelativeResize="0"/>
            <p:nvPr/>
          </p:nvPicPr>
          <p:blipFill rotWithShape="1">
            <a:blip r:embed="rId4">
              <a:alphaModFix/>
            </a:blip>
            <a:srcRect b="46559" l="86739" r="8062" t="46311"/>
            <a:stretch/>
          </p:blipFill>
          <p:spPr>
            <a:xfrm>
              <a:off x="5327800" y="1876300"/>
              <a:ext cx="308000" cy="191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3" name="Google Shape;583;p24"/>
            <p:cNvGrpSpPr/>
            <p:nvPr/>
          </p:nvGrpSpPr>
          <p:grpSpPr>
            <a:xfrm>
              <a:off x="5546843" y="1876300"/>
              <a:ext cx="258720" cy="191664"/>
              <a:chOff x="3888025" y="1893770"/>
              <a:chExt cx="588000" cy="435600"/>
            </a:xfrm>
          </p:grpSpPr>
          <p:sp>
            <p:nvSpPr>
              <p:cNvPr id="584" name="Google Shape;584;p24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85" name="Google Shape;585;p24"/>
              <p:cNvSpPr txBox="1"/>
              <p:nvPr/>
            </p:nvSpPr>
            <p:spPr>
              <a:xfrm>
                <a:off x="3888025" y="1893770"/>
                <a:ext cx="588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1" name="Google Shape;591;p25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2" name="Google Shape;592;p25"/>
          <p:cNvGraphicFramePr/>
          <p:nvPr/>
        </p:nvGraphicFramePr>
        <p:xfrm>
          <a:off x="6181447" y="418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40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회의록 구성 선택 모달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회의 주최자가 처음 회의록 탭 클릭 시, 회의록 구성을 선택할 수 있는 모달 현출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1’) 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클릭 시, 회의록 수정(SCR-MEET-06)으로 이동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1’’) 클릭 시, 모달 닫힘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회의록 작성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회의록을 작성하거나 수정할 수 있는 영역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4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회의록 본문 편집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사용자가 선택한 회의록 구성 요소들을 기반으로 생성된 회의록 양식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사용자가 직접 내용을 입력·수정할 수 있는 문서 편집 영역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회의록 저장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 또는 수정된 회의록 내용 저장 및 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회의록 저장 안내창(4’) 현출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4’’) 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회의록 수정 내용 저장 확인 버튼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pdf 다운로드 버튼 현출 및 회의록 저장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회의록 수정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(SCR-MEET-06) 페이지로 이동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5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pdf 다운로드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작성 또는 수정된 회의록을 pdf 파일로 변환하여 다운로드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3" name="Google Shape;593;p25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회의록 수정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SCR-MEET-06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로그인 &gt; 홈 &gt; 새 회의 생성 &gt; 새 회의 녹음 &gt; 발화자 지정 &gt; 회의 요약 &gt; 태스크 추출 &gt; 회의록 수정 </a:t>
                      </a:r>
                      <a:endParaRPr sz="8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REQ-MEET-008, REQ-MEET-010, REQ-MEET-015</a:t>
                      </a:r>
                      <a:endParaRPr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594" name="Google Shape;594;p25"/>
          <p:cNvGrpSpPr/>
          <p:nvPr/>
        </p:nvGrpSpPr>
        <p:grpSpPr>
          <a:xfrm>
            <a:off x="115300" y="907950"/>
            <a:ext cx="5926202" cy="2720374"/>
            <a:chOff x="115300" y="907950"/>
            <a:chExt cx="5926202" cy="2720374"/>
          </a:xfrm>
        </p:grpSpPr>
        <p:pic>
          <p:nvPicPr>
            <p:cNvPr id="595" name="Google Shape;59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300" y="907950"/>
              <a:ext cx="5926202" cy="27203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596" name="Google Shape;596;p25"/>
            <p:cNvGrpSpPr/>
            <p:nvPr/>
          </p:nvGrpSpPr>
          <p:grpSpPr>
            <a:xfrm>
              <a:off x="4655746" y="1393950"/>
              <a:ext cx="172788" cy="191664"/>
              <a:chOff x="4569611" y="1915198"/>
              <a:chExt cx="392700" cy="435600"/>
            </a:xfrm>
          </p:grpSpPr>
          <p:sp>
            <p:nvSpPr>
              <p:cNvPr id="597" name="Google Shape;597;p25"/>
              <p:cNvSpPr/>
              <p:nvPr/>
            </p:nvSpPr>
            <p:spPr>
              <a:xfrm>
                <a:off x="4569611" y="193665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98" name="Google Shape;598;p25"/>
              <p:cNvSpPr txBox="1"/>
              <p:nvPr/>
            </p:nvSpPr>
            <p:spPr>
              <a:xfrm>
                <a:off x="4593154" y="1915198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99" name="Google Shape;599;p25"/>
            <p:cNvGrpSpPr/>
            <p:nvPr/>
          </p:nvGrpSpPr>
          <p:grpSpPr>
            <a:xfrm>
              <a:off x="3988920" y="2172312"/>
              <a:ext cx="172788" cy="191664"/>
              <a:chOff x="3986600" y="1893749"/>
              <a:chExt cx="392700" cy="435600"/>
            </a:xfrm>
          </p:grpSpPr>
          <p:sp>
            <p:nvSpPr>
              <p:cNvPr id="600" name="Google Shape;600;p2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01" name="Google Shape;601;p25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02" name="Google Shape;602;p25"/>
            <p:cNvGrpSpPr/>
            <p:nvPr/>
          </p:nvGrpSpPr>
          <p:grpSpPr>
            <a:xfrm>
              <a:off x="5029802" y="3282839"/>
              <a:ext cx="172788" cy="191664"/>
              <a:chOff x="3986600" y="1893749"/>
              <a:chExt cx="392700" cy="435600"/>
            </a:xfrm>
          </p:grpSpPr>
          <p:sp>
            <p:nvSpPr>
              <p:cNvPr id="603" name="Google Shape;603;p2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04" name="Google Shape;604;p25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05" name="Google Shape;605;p25"/>
          <p:cNvGrpSpPr/>
          <p:nvPr/>
        </p:nvGrpSpPr>
        <p:grpSpPr>
          <a:xfrm>
            <a:off x="302294" y="4014175"/>
            <a:ext cx="1290279" cy="1017267"/>
            <a:chOff x="302294" y="4014175"/>
            <a:chExt cx="1290279" cy="1017267"/>
          </a:xfrm>
        </p:grpSpPr>
        <p:pic>
          <p:nvPicPr>
            <p:cNvPr id="606" name="Google Shape;606;p25"/>
            <p:cNvPicPr preferRelativeResize="0"/>
            <p:nvPr/>
          </p:nvPicPr>
          <p:blipFill rotWithShape="1">
            <a:blip r:embed="rId4">
              <a:alphaModFix/>
            </a:blip>
            <a:srcRect b="34123" l="41045" r="41309" t="34546"/>
            <a:stretch/>
          </p:blipFill>
          <p:spPr>
            <a:xfrm>
              <a:off x="400050" y="4014175"/>
              <a:ext cx="1192523" cy="101726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607" name="Google Shape;607;p25"/>
            <p:cNvGrpSpPr/>
            <p:nvPr/>
          </p:nvGrpSpPr>
          <p:grpSpPr>
            <a:xfrm>
              <a:off x="302294" y="4014500"/>
              <a:ext cx="183143" cy="191664"/>
              <a:chOff x="3986600" y="1893742"/>
              <a:chExt cx="416234" cy="435600"/>
            </a:xfrm>
          </p:grpSpPr>
          <p:sp>
            <p:nvSpPr>
              <p:cNvPr id="608" name="Google Shape;608;p2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09" name="Google Shape;609;p25"/>
              <p:cNvSpPr txBox="1"/>
              <p:nvPr/>
            </p:nvSpPr>
            <p:spPr>
              <a:xfrm>
                <a:off x="4010134" y="1893742"/>
                <a:ext cx="3927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10" name="Google Shape;610;p25"/>
            <p:cNvGrpSpPr/>
            <p:nvPr/>
          </p:nvGrpSpPr>
          <p:grpSpPr>
            <a:xfrm>
              <a:off x="1257387" y="4669267"/>
              <a:ext cx="258720" cy="191664"/>
              <a:chOff x="3896200" y="1893733"/>
              <a:chExt cx="588000" cy="435600"/>
            </a:xfrm>
          </p:grpSpPr>
          <p:sp>
            <p:nvSpPr>
              <p:cNvPr id="611" name="Google Shape;611;p2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12" name="Google Shape;612;p25"/>
              <p:cNvSpPr txBox="1"/>
              <p:nvPr/>
            </p:nvSpPr>
            <p:spPr>
              <a:xfrm>
                <a:off x="3896200" y="1893733"/>
                <a:ext cx="588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r>
                  <a:rPr lang="ko" sz="685">
                    <a:solidFill>
                      <a:schemeClr val="lt1"/>
                    </a:solidFill>
                  </a:rPr>
                  <a:t>’’’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13" name="Google Shape;613;p25"/>
            <p:cNvGrpSpPr/>
            <p:nvPr/>
          </p:nvGrpSpPr>
          <p:grpSpPr>
            <a:xfrm>
              <a:off x="977636" y="4677062"/>
              <a:ext cx="183143" cy="191664"/>
              <a:chOff x="3986600" y="1893742"/>
              <a:chExt cx="416234" cy="435600"/>
            </a:xfrm>
          </p:grpSpPr>
          <p:sp>
            <p:nvSpPr>
              <p:cNvPr id="614" name="Google Shape;614;p2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15" name="Google Shape;615;p25"/>
              <p:cNvSpPr txBox="1"/>
              <p:nvPr/>
            </p:nvSpPr>
            <p:spPr>
              <a:xfrm>
                <a:off x="4010134" y="1893742"/>
                <a:ext cx="3927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r>
                  <a:rPr lang="ko" sz="685">
                    <a:solidFill>
                      <a:schemeClr val="lt1"/>
                    </a:solidFill>
                  </a:rPr>
                  <a:t>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16" name="Google Shape;616;p25"/>
          <p:cNvGrpSpPr/>
          <p:nvPr/>
        </p:nvGrpSpPr>
        <p:grpSpPr>
          <a:xfrm>
            <a:off x="1676534" y="4014500"/>
            <a:ext cx="1936238" cy="685172"/>
            <a:chOff x="1676534" y="4014500"/>
            <a:chExt cx="1936238" cy="685172"/>
          </a:xfrm>
        </p:grpSpPr>
        <p:pic>
          <p:nvPicPr>
            <p:cNvPr id="617" name="Google Shape;617;p25"/>
            <p:cNvPicPr preferRelativeResize="0"/>
            <p:nvPr/>
          </p:nvPicPr>
          <p:blipFill rotWithShape="1">
            <a:blip r:embed="rId5">
              <a:alphaModFix/>
            </a:blip>
            <a:srcRect b="80289" l="35752" r="35695" t="0"/>
            <a:stretch/>
          </p:blipFill>
          <p:spPr>
            <a:xfrm>
              <a:off x="1775225" y="4088946"/>
              <a:ext cx="1837548" cy="61072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618" name="Google Shape;618;p25"/>
            <p:cNvGrpSpPr/>
            <p:nvPr/>
          </p:nvGrpSpPr>
          <p:grpSpPr>
            <a:xfrm>
              <a:off x="1676534" y="4014500"/>
              <a:ext cx="258720" cy="191664"/>
              <a:chOff x="3894991" y="1893721"/>
              <a:chExt cx="588000" cy="435600"/>
            </a:xfrm>
          </p:grpSpPr>
          <p:sp>
            <p:nvSpPr>
              <p:cNvPr id="619" name="Google Shape;619;p2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20" name="Google Shape;620;p25"/>
              <p:cNvSpPr txBox="1"/>
              <p:nvPr/>
            </p:nvSpPr>
            <p:spPr>
              <a:xfrm>
                <a:off x="3894991" y="1893721"/>
                <a:ext cx="588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21" name="Google Shape;621;p25"/>
            <p:cNvGrpSpPr/>
            <p:nvPr/>
          </p:nvGrpSpPr>
          <p:grpSpPr>
            <a:xfrm>
              <a:off x="3125318" y="4487734"/>
              <a:ext cx="258720" cy="191664"/>
              <a:chOff x="3894991" y="1893721"/>
              <a:chExt cx="588000" cy="435600"/>
            </a:xfrm>
          </p:grpSpPr>
          <p:sp>
            <p:nvSpPr>
              <p:cNvPr id="622" name="Google Shape;622;p2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23" name="Google Shape;623;p25"/>
              <p:cNvSpPr txBox="1"/>
              <p:nvPr/>
            </p:nvSpPr>
            <p:spPr>
              <a:xfrm>
                <a:off x="3894991" y="1893721"/>
                <a:ext cx="588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4”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" name="Google Shape;629;p26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0" name="Google Shape;630;p26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37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전체 회의 중 </a:t>
                      </a:r>
                      <a:r>
                        <a:rPr lang="ko" sz="800"/>
                        <a:t>사용자가 직접 참여한 회의 목록 페이지(SCR-LIST-02) 이동 버튼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9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전체 회의 중 </a:t>
                      </a:r>
                      <a:r>
                        <a:rPr lang="ko" sz="800"/>
                        <a:t>사용자의 부서원이 참여한 회의(사용자 미참여) 목록 페이지(SCR-LIST-03) 이동 버튼</a:t>
                      </a:r>
                      <a:endParaRPr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회의 </a:t>
                      </a:r>
                      <a:r>
                        <a:rPr lang="ko" sz="800"/>
                        <a:t>검색어 입력 필드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전체 회의 목록을 검색할 수 있는 영역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입력 시 해당 키워드가 포함된 회의만 자동으로 목록에 표시</a:t>
                      </a:r>
                      <a:endParaRPr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 옵션 필터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검색 조건을 설정할 수 있는 필터 버튼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2’) 제목, 주최자, 제목+주최자, 회의 일시를 기준으로 회의 목록 필터링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5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컬럼(일시) 정렬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‘일시’ 컬럼 헤더 클릭 시, 회의 일시를 기준으로 오름차순/내림차순으로 목록 정렬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1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6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컬럼(제목) 정렬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‘제목’ 컬럼 헤더 클릭 시, 회의 제목을 기준으로 알파벳/가나다 순으로 목록 정렬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4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7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회의 목록 테이블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검색 및 정렬 조건에 따라 조회된 전체 회의 목록이 테이블 형태로 표시되는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회의 번호, 일시, 제목, 장소, 주최자, 참여 인원, 참여 여부 등의 정보를 확인 가능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각 회의 행을 클릭하면 회의 상세 조회 (SCR-VIEW-01)로 이동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6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8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페이지네이션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회의 목록이 여러 페이지로 구성될 경우 페이지 이동을 위한 네비게이션 제공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사용자가 원하는 페이지로 이동하여 회의 목록 확인 가능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1" name="Google Shape;631;p26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800"/>
                        <a:t>전체 회의 목록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SCR-LIST-01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로그인 &gt; 홈 &gt; 전체 회의 목록</a:t>
                      </a:r>
                      <a:endParaRPr sz="9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REQ-MEET-013</a:t>
                      </a:r>
                      <a:endParaRPr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632" name="Google Shape;632;p26"/>
          <p:cNvGrpSpPr/>
          <p:nvPr/>
        </p:nvGrpSpPr>
        <p:grpSpPr>
          <a:xfrm>
            <a:off x="422595" y="4089469"/>
            <a:ext cx="1134049" cy="882269"/>
            <a:chOff x="1360320" y="4103069"/>
            <a:chExt cx="1134049" cy="882269"/>
          </a:xfrm>
        </p:grpSpPr>
        <p:pic>
          <p:nvPicPr>
            <p:cNvPr id="633" name="Google Shape;63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5569" y="4103069"/>
              <a:ext cx="1038800" cy="88226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634" name="Google Shape;634;p26"/>
            <p:cNvGrpSpPr/>
            <p:nvPr/>
          </p:nvGrpSpPr>
          <p:grpSpPr>
            <a:xfrm>
              <a:off x="1360320" y="4103075"/>
              <a:ext cx="196342" cy="191664"/>
              <a:chOff x="3986600" y="1893743"/>
              <a:chExt cx="446231" cy="435600"/>
            </a:xfrm>
          </p:grpSpPr>
          <p:sp>
            <p:nvSpPr>
              <p:cNvPr id="635" name="Google Shape;635;p2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36" name="Google Shape;636;p26"/>
              <p:cNvSpPr txBox="1"/>
              <p:nvPr/>
            </p:nvSpPr>
            <p:spPr>
              <a:xfrm>
                <a:off x="4010131" y="1893743"/>
                <a:ext cx="4227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r>
                  <a:rPr lang="ko" sz="685">
                    <a:solidFill>
                      <a:schemeClr val="lt1"/>
                    </a:solidFill>
                  </a:rPr>
                  <a:t>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37" name="Google Shape;637;p26"/>
          <p:cNvGrpSpPr/>
          <p:nvPr/>
        </p:nvGrpSpPr>
        <p:grpSpPr>
          <a:xfrm>
            <a:off x="131075" y="900061"/>
            <a:ext cx="5896048" cy="2730050"/>
            <a:chOff x="131075" y="900061"/>
            <a:chExt cx="5896048" cy="2730050"/>
          </a:xfrm>
        </p:grpSpPr>
        <p:pic>
          <p:nvPicPr>
            <p:cNvPr id="638" name="Google Shape;63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075" y="900061"/>
              <a:ext cx="5896048" cy="27300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639" name="Google Shape;639;p26"/>
            <p:cNvGrpSpPr/>
            <p:nvPr/>
          </p:nvGrpSpPr>
          <p:grpSpPr>
            <a:xfrm>
              <a:off x="249821" y="1781957"/>
              <a:ext cx="172788" cy="191664"/>
              <a:chOff x="3986600" y="1893749"/>
              <a:chExt cx="392700" cy="435600"/>
            </a:xfrm>
          </p:grpSpPr>
          <p:sp>
            <p:nvSpPr>
              <p:cNvPr id="640" name="Google Shape;640;p2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41" name="Google Shape;641;p26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42" name="Google Shape;642;p26"/>
            <p:cNvGrpSpPr/>
            <p:nvPr/>
          </p:nvGrpSpPr>
          <p:grpSpPr>
            <a:xfrm>
              <a:off x="249824" y="1973624"/>
              <a:ext cx="172788" cy="191664"/>
              <a:chOff x="3986600" y="1893749"/>
              <a:chExt cx="392700" cy="435600"/>
            </a:xfrm>
          </p:grpSpPr>
          <p:sp>
            <p:nvSpPr>
              <p:cNvPr id="643" name="Google Shape;643;p2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44" name="Google Shape;644;p26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45" name="Google Shape;645;p26"/>
            <p:cNvGrpSpPr/>
            <p:nvPr/>
          </p:nvGrpSpPr>
          <p:grpSpPr>
            <a:xfrm>
              <a:off x="1978719" y="1412246"/>
              <a:ext cx="172788" cy="191664"/>
              <a:chOff x="3986600" y="1893749"/>
              <a:chExt cx="392700" cy="435600"/>
            </a:xfrm>
          </p:grpSpPr>
          <p:sp>
            <p:nvSpPr>
              <p:cNvPr id="646" name="Google Shape;646;p2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47" name="Google Shape;647;p26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5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48" name="Google Shape;648;p26"/>
            <p:cNvGrpSpPr/>
            <p:nvPr/>
          </p:nvGrpSpPr>
          <p:grpSpPr>
            <a:xfrm>
              <a:off x="2768369" y="1412241"/>
              <a:ext cx="172788" cy="191664"/>
              <a:chOff x="3986600" y="1893749"/>
              <a:chExt cx="392700" cy="435600"/>
            </a:xfrm>
          </p:grpSpPr>
          <p:sp>
            <p:nvSpPr>
              <p:cNvPr id="649" name="Google Shape;649;p2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50" name="Google Shape;650;p26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51" name="Google Shape;651;p26"/>
            <p:cNvGrpSpPr/>
            <p:nvPr/>
          </p:nvGrpSpPr>
          <p:grpSpPr>
            <a:xfrm>
              <a:off x="1248500" y="1590296"/>
              <a:ext cx="172788" cy="191664"/>
              <a:chOff x="3986600" y="1893749"/>
              <a:chExt cx="392700" cy="435600"/>
            </a:xfrm>
          </p:grpSpPr>
          <p:sp>
            <p:nvSpPr>
              <p:cNvPr id="652" name="Google Shape;652;p2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53" name="Google Shape;653;p26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7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54" name="Google Shape;654;p26"/>
            <p:cNvGrpSpPr/>
            <p:nvPr/>
          </p:nvGrpSpPr>
          <p:grpSpPr>
            <a:xfrm>
              <a:off x="3062293" y="3340675"/>
              <a:ext cx="172788" cy="191664"/>
              <a:chOff x="3986600" y="1893749"/>
              <a:chExt cx="392700" cy="435600"/>
            </a:xfrm>
          </p:grpSpPr>
          <p:sp>
            <p:nvSpPr>
              <p:cNvPr id="655" name="Google Shape;655;p2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56" name="Google Shape;656;p26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8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57" name="Google Shape;657;p26"/>
            <p:cNvGrpSpPr/>
            <p:nvPr/>
          </p:nvGrpSpPr>
          <p:grpSpPr>
            <a:xfrm>
              <a:off x="1695694" y="1171668"/>
              <a:ext cx="172788" cy="191664"/>
              <a:chOff x="3986600" y="1893749"/>
              <a:chExt cx="392700" cy="435600"/>
            </a:xfrm>
          </p:grpSpPr>
          <p:sp>
            <p:nvSpPr>
              <p:cNvPr id="658" name="Google Shape;658;p2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59" name="Google Shape;659;p26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60" name="Google Shape;660;p26"/>
            <p:cNvGrpSpPr/>
            <p:nvPr/>
          </p:nvGrpSpPr>
          <p:grpSpPr>
            <a:xfrm>
              <a:off x="1248507" y="1171666"/>
              <a:ext cx="172788" cy="191664"/>
              <a:chOff x="3986600" y="1893749"/>
              <a:chExt cx="392700" cy="435600"/>
            </a:xfrm>
          </p:grpSpPr>
          <p:sp>
            <p:nvSpPr>
              <p:cNvPr id="661" name="Google Shape;661;p2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62" name="Google Shape;662;p26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8" name="Google Shape;668;p27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9" name="Google Shape;669;p27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1017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사용자가 참여한 </a:t>
                      </a:r>
                      <a:r>
                        <a:rPr lang="ko" sz="800"/>
                        <a:t>회의 목록 테이블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검색 및 정렬 조건에 따라 조회된 사용자가 참여한 회의 목록이 테이블 형태로 표시되는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회의 번호, 일시, 제목, 장소, 주최자, 참여 인원 등의 정보를 확인 가능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각 회의 행을 클릭하면 회의 상세 조회(SCR-VIEW-01)로 이동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0" name="Google Shape;670;p27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800"/>
                        <a:t>내가 참여한 회의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SCR-LIST-02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로그인 &gt; 홈 &gt; 내가 참여한 회의</a:t>
                      </a:r>
                      <a:endParaRPr sz="9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REQ-MEET-013</a:t>
                      </a:r>
                      <a:endParaRPr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671" name="Google Shape;671;p27"/>
          <p:cNvGrpSpPr/>
          <p:nvPr/>
        </p:nvGrpSpPr>
        <p:grpSpPr>
          <a:xfrm>
            <a:off x="131075" y="900050"/>
            <a:ext cx="5930299" cy="2730051"/>
            <a:chOff x="131075" y="900050"/>
            <a:chExt cx="5930299" cy="2730051"/>
          </a:xfrm>
        </p:grpSpPr>
        <p:pic>
          <p:nvPicPr>
            <p:cNvPr id="672" name="Google Shape;672;p27"/>
            <p:cNvPicPr preferRelativeResize="0"/>
            <p:nvPr/>
          </p:nvPicPr>
          <p:blipFill rotWithShape="1">
            <a:blip r:embed="rId3">
              <a:alphaModFix/>
            </a:blip>
            <a:srcRect b="0" l="0" r="-1071" t="0"/>
            <a:stretch/>
          </p:blipFill>
          <p:spPr>
            <a:xfrm>
              <a:off x="131075" y="900050"/>
              <a:ext cx="5930299" cy="2730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673" name="Google Shape;673;p27"/>
            <p:cNvGrpSpPr/>
            <p:nvPr/>
          </p:nvGrpSpPr>
          <p:grpSpPr>
            <a:xfrm>
              <a:off x="1288643" y="1599719"/>
              <a:ext cx="172788" cy="191664"/>
              <a:chOff x="3986600" y="1893749"/>
              <a:chExt cx="392700" cy="435600"/>
            </a:xfrm>
          </p:grpSpPr>
          <p:sp>
            <p:nvSpPr>
              <p:cNvPr id="674" name="Google Shape;674;p2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75" name="Google Shape;675;p27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" name="Google Shape;681;p28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2" name="Google Shape;682;p28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40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101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사용자의 부서원이 참여한 회의 목록 테이블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검색 및 정렬 조건에 따라 조회된 사용자의 부서원이 참여한 회의 목록이 테이블 형태로 표시되는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회의 번호, 일시, 제목, 장소, 주최자, 참여 인원 등의 정보를 확인 가능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각 회의 행을 클릭하면 회의 상세 조회(SCR-VIEW-01)로 이동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3" name="Google Shape;683;p28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800"/>
                        <a:t>부서원이 참여한 회의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SCR-LIST-03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로그인 &gt; 홈 &gt; 부서원이 참여한 회의</a:t>
                      </a:r>
                      <a:endParaRPr sz="9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REQ-MEET-013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684" name="Google Shape;684;p28"/>
          <p:cNvGrpSpPr/>
          <p:nvPr/>
        </p:nvGrpSpPr>
        <p:grpSpPr>
          <a:xfrm>
            <a:off x="115300" y="909800"/>
            <a:ext cx="5926202" cy="2688660"/>
            <a:chOff x="115300" y="909800"/>
            <a:chExt cx="5926202" cy="2688660"/>
          </a:xfrm>
        </p:grpSpPr>
        <p:pic>
          <p:nvPicPr>
            <p:cNvPr id="685" name="Google Shape;68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300" y="909800"/>
              <a:ext cx="5926202" cy="268866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686" name="Google Shape;686;p28"/>
            <p:cNvGrpSpPr/>
            <p:nvPr/>
          </p:nvGrpSpPr>
          <p:grpSpPr>
            <a:xfrm>
              <a:off x="1288643" y="1599719"/>
              <a:ext cx="172788" cy="191664"/>
              <a:chOff x="3986600" y="1893749"/>
              <a:chExt cx="392700" cy="435600"/>
            </a:xfrm>
          </p:grpSpPr>
          <p:sp>
            <p:nvSpPr>
              <p:cNvPr id="687" name="Google Shape;687;p2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688" name="Google Shape;688;p28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4" name="Google Shape;694;p29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5" name="Google Shape;695;p29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493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탭 메뉴 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‘요약 / 태스크 / 회의록’ 탭을 클릭하여 주최자가 추출 및 수정한 콘텐츠를 전환해 확인 가능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6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 요약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</a:t>
                      </a:r>
                      <a:r>
                        <a:rPr lang="ko" sz="800"/>
                        <a:t>주최자가 추출한 요약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 내용이 표시되는 영역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6" name="Google Shape;696;p29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800"/>
                        <a:t>회의 상세 조회 (요약)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SCR-VIEW-01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로그인 &gt; 홈 &gt; 전체 회의 목록 &gt; 회의 상세 조회 (요약)</a:t>
                      </a:r>
                      <a:endParaRPr sz="8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REQ-MEET-014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697" name="Google Shape;697;p29"/>
          <p:cNvGrpSpPr/>
          <p:nvPr/>
        </p:nvGrpSpPr>
        <p:grpSpPr>
          <a:xfrm>
            <a:off x="115200" y="910800"/>
            <a:ext cx="5925599" cy="2689199"/>
            <a:chOff x="115200" y="910800"/>
            <a:chExt cx="5925599" cy="2689199"/>
          </a:xfrm>
        </p:grpSpPr>
        <p:pic>
          <p:nvPicPr>
            <p:cNvPr id="698" name="Google Shape;69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200" y="910800"/>
              <a:ext cx="5925599" cy="26891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699" name="Google Shape;699;p29"/>
            <p:cNvGrpSpPr/>
            <p:nvPr/>
          </p:nvGrpSpPr>
          <p:grpSpPr>
            <a:xfrm>
              <a:off x="4137259" y="1433708"/>
              <a:ext cx="172788" cy="191664"/>
              <a:chOff x="3986600" y="1893749"/>
              <a:chExt cx="392700" cy="435600"/>
            </a:xfrm>
          </p:grpSpPr>
          <p:sp>
            <p:nvSpPr>
              <p:cNvPr id="700" name="Google Shape;700;p29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01" name="Google Shape;701;p29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02" name="Google Shape;702;p29"/>
            <p:cNvGrpSpPr/>
            <p:nvPr/>
          </p:nvGrpSpPr>
          <p:grpSpPr>
            <a:xfrm>
              <a:off x="4461870" y="1641153"/>
              <a:ext cx="172788" cy="191664"/>
              <a:chOff x="3986600" y="1876704"/>
              <a:chExt cx="392700" cy="435600"/>
            </a:xfrm>
          </p:grpSpPr>
          <p:sp>
            <p:nvSpPr>
              <p:cNvPr id="703" name="Google Shape;703;p29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04" name="Google Shape;704;p29"/>
              <p:cNvSpPr txBox="1"/>
              <p:nvPr/>
            </p:nvSpPr>
            <p:spPr>
              <a:xfrm>
                <a:off x="4010143" y="1876704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0" name="Google Shape;710;p30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1" name="Google Shape;711;p30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624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태스크 영역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주최자가 추출 및 수정한 태스크를 Who / What / When / Add 네 개의 카테고리로 구분하여 보여주는 영역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(주최자 외 수정은 미허용)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0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태스크 추가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사용자 본인에게 해당되는 태스크에만 표시되는 버튼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캘린더 일정 추가 모듈(3) 현출</a:t>
                      </a:r>
                      <a:endParaRPr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캘린더 일정 추가 모듈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3’) 날짜 선택 요소 → 클릭 시, 날짜 선택 캘린더(3’’’) 현출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3’’) 날짜 선택 캘린더 → 해당 날짜 클릭 시, 날짜 선택 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시간 선택 요소 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5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일정 추가 취소 버튼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클릭 시, 일정 미추가 및 SCR-VIEW-02로 이동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6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일정 추가 확인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클릭 시, SCR-CAL-01의 캘린더 페이지에 일정 추가 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2" name="Google Shape;712;p30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800"/>
                        <a:t>회의 상세 조회 (태스크)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SCR-VIEW-02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로그인 &gt; 홈 &gt; 전체 회의 목록 &gt; 회의 상세 조회 (요약) &gt; 회의 상세 조회 (태스크)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REQ-MEET-014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713" name="Google Shape;713;p30"/>
          <p:cNvGrpSpPr/>
          <p:nvPr/>
        </p:nvGrpSpPr>
        <p:grpSpPr>
          <a:xfrm>
            <a:off x="115300" y="909800"/>
            <a:ext cx="5926198" cy="2688650"/>
            <a:chOff x="115300" y="909800"/>
            <a:chExt cx="5926198" cy="2688650"/>
          </a:xfrm>
        </p:grpSpPr>
        <p:pic>
          <p:nvPicPr>
            <p:cNvPr id="714" name="Google Shape;71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300" y="909800"/>
              <a:ext cx="5926198" cy="26886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715" name="Google Shape;715;p30"/>
            <p:cNvGrpSpPr/>
            <p:nvPr/>
          </p:nvGrpSpPr>
          <p:grpSpPr>
            <a:xfrm>
              <a:off x="3348176" y="1655301"/>
              <a:ext cx="172788" cy="191664"/>
              <a:chOff x="3986600" y="1893749"/>
              <a:chExt cx="392700" cy="435600"/>
            </a:xfrm>
          </p:grpSpPr>
          <p:sp>
            <p:nvSpPr>
              <p:cNvPr id="716" name="Google Shape;716;p3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17" name="Google Shape;717;p30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8" name="Google Shape;718;p30"/>
            <p:cNvGrpSpPr/>
            <p:nvPr/>
          </p:nvGrpSpPr>
          <p:grpSpPr>
            <a:xfrm>
              <a:off x="5111745" y="2156513"/>
              <a:ext cx="172788" cy="191664"/>
              <a:chOff x="3986600" y="1893749"/>
              <a:chExt cx="392700" cy="435600"/>
            </a:xfrm>
          </p:grpSpPr>
          <p:sp>
            <p:nvSpPr>
              <p:cNvPr id="719" name="Google Shape;719;p3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20" name="Google Shape;720;p30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721" name="Google Shape;721;p30"/>
          <p:cNvGrpSpPr/>
          <p:nvPr/>
        </p:nvGrpSpPr>
        <p:grpSpPr>
          <a:xfrm>
            <a:off x="1605644" y="3971328"/>
            <a:ext cx="1203531" cy="1108004"/>
            <a:chOff x="947969" y="3971328"/>
            <a:chExt cx="1203531" cy="1108004"/>
          </a:xfrm>
        </p:grpSpPr>
        <p:pic>
          <p:nvPicPr>
            <p:cNvPr id="722" name="Google Shape;722;p30"/>
            <p:cNvPicPr preferRelativeResize="0"/>
            <p:nvPr/>
          </p:nvPicPr>
          <p:blipFill rotWithShape="1">
            <a:blip r:embed="rId4">
              <a:alphaModFix/>
            </a:blip>
            <a:srcRect b="15591" l="58343" r="8925" t="42721"/>
            <a:stretch/>
          </p:blipFill>
          <p:spPr>
            <a:xfrm>
              <a:off x="1056825" y="3971332"/>
              <a:ext cx="1094675" cy="1108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723" name="Google Shape;723;p30"/>
            <p:cNvGrpSpPr/>
            <p:nvPr/>
          </p:nvGrpSpPr>
          <p:grpSpPr>
            <a:xfrm>
              <a:off x="947969" y="3971328"/>
              <a:ext cx="172788" cy="191664"/>
              <a:chOff x="3986600" y="1893749"/>
              <a:chExt cx="392700" cy="435600"/>
            </a:xfrm>
          </p:grpSpPr>
          <p:sp>
            <p:nvSpPr>
              <p:cNvPr id="724" name="Google Shape;724;p3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25" name="Google Shape;725;p30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6" name="Google Shape;726;p30"/>
            <p:cNvGrpSpPr/>
            <p:nvPr/>
          </p:nvGrpSpPr>
          <p:grpSpPr>
            <a:xfrm>
              <a:off x="956474" y="4497251"/>
              <a:ext cx="172788" cy="191664"/>
              <a:chOff x="3986600" y="1893749"/>
              <a:chExt cx="392700" cy="435600"/>
            </a:xfrm>
          </p:grpSpPr>
          <p:sp>
            <p:nvSpPr>
              <p:cNvPr id="727" name="Google Shape;727;p3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28" name="Google Shape;728;p30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9" name="Google Shape;729;p30"/>
            <p:cNvGrpSpPr/>
            <p:nvPr/>
          </p:nvGrpSpPr>
          <p:grpSpPr>
            <a:xfrm>
              <a:off x="1595069" y="4725919"/>
              <a:ext cx="172788" cy="191664"/>
              <a:chOff x="3986600" y="1893749"/>
              <a:chExt cx="392700" cy="435600"/>
            </a:xfrm>
          </p:grpSpPr>
          <p:sp>
            <p:nvSpPr>
              <p:cNvPr id="730" name="Google Shape;730;p3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31" name="Google Shape;731;p30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5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32" name="Google Shape;732;p30"/>
            <p:cNvGrpSpPr/>
            <p:nvPr/>
          </p:nvGrpSpPr>
          <p:grpSpPr>
            <a:xfrm>
              <a:off x="1863244" y="4735166"/>
              <a:ext cx="172788" cy="191664"/>
              <a:chOff x="3986600" y="1893749"/>
              <a:chExt cx="392700" cy="435600"/>
            </a:xfrm>
          </p:grpSpPr>
          <p:sp>
            <p:nvSpPr>
              <p:cNvPr id="733" name="Google Shape;733;p3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34" name="Google Shape;734;p30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35" name="Google Shape;735;p30"/>
            <p:cNvGrpSpPr/>
            <p:nvPr/>
          </p:nvGrpSpPr>
          <p:grpSpPr>
            <a:xfrm>
              <a:off x="952973" y="4259800"/>
              <a:ext cx="194885" cy="191664"/>
              <a:chOff x="3986600" y="1893742"/>
              <a:chExt cx="442921" cy="435600"/>
            </a:xfrm>
          </p:grpSpPr>
          <p:sp>
            <p:nvSpPr>
              <p:cNvPr id="736" name="Google Shape;736;p3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37" name="Google Shape;737;p30"/>
              <p:cNvSpPr txBox="1"/>
              <p:nvPr/>
            </p:nvSpPr>
            <p:spPr>
              <a:xfrm>
                <a:off x="4010121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738" name="Google Shape;738;p30"/>
          <p:cNvGrpSpPr/>
          <p:nvPr/>
        </p:nvGrpSpPr>
        <p:grpSpPr>
          <a:xfrm>
            <a:off x="3322705" y="3969213"/>
            <a:ext cx="1008446" cy="1112222"/>
            <a:chOff x="2370205" y="3971325"/>
            <a:chExt cx="1008446" cy="1112222"/>
          </a:xfrm>
        </p:grpSpPr>
        <p:pic>
          <p:nvPicPr>
            <p:cNvPr id="739" name="Google Shape;739;p30"/>
            <p:cNvPicPr preferRelativeResize="0"/>
            <p:nvPr/>
          </p:nvPicPr>
          <p:blipFill rotWithShape="1">
            <a:blip r:embed="rId5">
              <a:alphaModFix/>
            </a:blip>
            <a:srcRect b="41770" l="62789" r="5970" t="7431"/>
            <a:stretch/>
          </p:blipFill>
          <p:spPr>
            <a:xfrm>
              <a:off x="2519733" y="3975547"/>
              <a:ext cx="858918" cy="1108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740" name="Google Shape;740;p30"/>
            <p:cNvGrpSpPr/>
            <p:nvPr/>
          </p:nvGrpSpPr>
          <p:grpSpPr>
            <a:xfrm>
              <a:off x="2370205" y="3971325"/>
              <a:ext cx="194885" cy="191664"/>
              <a:chOff x="3986600" y="1893742"/>
              <a:chExt cx="442921" cy="435600"/>
            </a:xfrm>
          </p:grpSpPr>
          <p:sp>
            <p:nvSpPr>
              <p:cNvPr id="741" name="Google Shape;741;p3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42" name="Google Shape;742;p30"/>
              <p:cNvSpPr txBox="1"/>
              <p:nvPr/>
            </p:nvSpPr>
            <p:spPr>
              <a:xfrm>
                <a:off x="4010121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8" name="Google Shape;748;p31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Google Shape;749;p31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주최자가 추출 및 수정한 회의록이 표시되는 영역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주최자가 회의록을 추출하지 않았을 경우, 회의록이 생성되지 않았다는 안내 문구 현출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Google Shape;750;p31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800"/>
                        <a:t>회의 상세 조회 (회의록)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SCR-VIEW-03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50"/>
                        <a:t>로그인 &gt; 홈 &gt; 전체 회의 목록 &gt; 회의 상세 조회 (요약) &gt; 회의 상세 조회 (태스크) &gt; 회의 상세 조회 (회의록)</a:t>
                      </a:r>
                      <a:endParaRPr sz="75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REQ-MEET-014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751" name="Google Shape;751;p31"/>
          <p:cNvGrpSpPr/>
          <p:nvPr/>
        </p:nvGrpSpPr>
        <p:grpSpPr>
          <a:xfrm>
            <a:off x="115200" y="910800"/>
            <a:ext cx="5925599" cy="2689201"/>
            <a:chOff x="115200" y="910800"/>
            <a:chExt cx="5925599" cy="2689201"/>
          </a:xfrm>
        </p:grpSpPr>
        <p:pic>
          <p:nvPicPr>
            <p:cNvPr id="752" name="Google Shape;75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200" y="910800"/>
              <a:ext cx="5925599" cy="26892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753" name="Google Shape;753;p31"/>
            <p:cNvGrpSpPr/>
            <p:nvPr/>
          </p:nvGrpSpPr>
          <p:grpSpPr>
            <a:xfrm>
              <a:off x="5099246" y="1582603"/>
              <a:ext cx="172788" cy="191664"/>
              <a:chOff x="3986600" y="1893749"/>
              <a:chExt cx="392700" cy="435600"/>
            </a:xfrm>
          </p:grpSpPr>
          <p:sp>
            <p:nvSpPr>
              <p:cNvPr id="754" name="Google Shape;754;p31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55" name="Google Shape;755;p31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756" name="Google Shape;756;p31"/>
          <p:cNvGrpSpPr/>
          <p:nvPr/>
        </p:nvGrpSpPr>
        <p:grpSpPr>
          <a:xfrm>
            <a:off x="1048245" y="4163928"/>
            <a:ext cx="1669397" cy="481722"/>
            <a:chOff x="1048245" y="4163928"/>
            <a:chExt cx="1669397" cy="481722"/>
          </a:xfrm>
        </p:grpSpPr>
        <p:pic>
          <p:nvPicPr>
            <p:cNvPr id="757" name="Google Shape;75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5291" y="4282031"/>
              <a:ext cx="1542350" cy="36361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758" name="Google Shape;758;p31"/>
            <p:cNvGrpSpPr/>
            <p:nvPr/>
          </p:nvGrpSpPr>
          <p:grpSpPr>
            <a:xfrm>
              <a:off x="1048245" y="4163928"/>
              <a:ext cx="172788" cy="191664"/>
              <a:chOff x="3986600" y="1893749"/>
              <a:chExt cx="392700" cy="435600"/>
            </a:xfrm>
          </p:grpSpPr>
          <p:sp>
            <p:nvSpPr>
              <p:cNvPr id="759" name="Google Shape;759;p31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760" name="Google Shape;760;p31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" y="892800"/>
            <a:ext cx="6015601" cy="268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123" name="Google Shape;123;p15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86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사용자 표시 </a:t>
                      </a:r>
                      <a:r>
                        <a:rPr lang="ko" sz="600"/>
                        <a:t>요소 </a:t>
                      </a:r>
                      <a:endParaRPr sz="6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22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600"/>
                        <a:t>홈 페이지로 이동 버튼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600"/>
                        <a:t>→ 클릭 시, 홈(SCR-CAL-01)으로 이동</a:t>
                      </a:r>
                      <a:endParaRPr sz="6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212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새 회의 페이지로 이동 버튼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→ 클릭 시, 새 회의 생성(SCR-MEET-01)으로 이동</a:t>
                      </a:r>
                      <a:endParaRPr sz="6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전체 회의 목록</a:t>
                      </a:r>
                      <a:r>
                        <a:rPr lang="ko" sz="600"/>
                        <a:t> 아코디언 메뉴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▼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클릭 시, 하위 메뉴가 펼쳐지며, 다시 클릭 시 접힘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전체 회의 목록 (</a:t>
                      </a:r>
                      <a:r>
                        <a:rPr lang="ko" sz="600"/>
                        <a:t>SCR-LIST-01) 으로 이동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4’) 내가 참여한 회의 버튼 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내가 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참여한 회의 (SCR-LIST-02) 로 이동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4’’) 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부서원이 참여한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 회의 버튼 → 클릭 시, 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부서원이 참여한 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회의(SCR-LIST-03)로 이동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5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오늘의 회의  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→ 오늘 날짜의 회의 목록을 표시하는 섹션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→ 각 회의 카드는 회의 제목, 회의 일시를 포함  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→ 회의 카드를 클릭 시, 해당 회의 상세 화면으로 이동</a:t>
                      </a:r>
                      <a:endParaRPr sz="6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218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6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로그아웃 버튼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→ 클릭 시, 로그인(SCR-MEM-01)으로 이동</a:t>
                      </a:r>
                      <a:endParaRPr sz="6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136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7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비밀번호 변경 버튼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→ 클릭 시, 비밀번호 변경 모달(SCR-CAL-02) 현출</a:t>
                      </a:r>
                      <a:endParaRPr sz="6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129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8</a:t>
                      </a:r>
                      <a:endParaRPr b="1" sz="900"/>
                    </a:p>
                  </a:txBody>
                  <a:tcPr marT="34300" marB="34300" marR="68600" marL="6860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월/연도 선택 데이트 피커 버튼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→ 클릭 시, 월/연도를 선택할 수 있는 캘린더('8)  현출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8’) 연, 월 클릭시, 선택된 날짜로 캘린더 현출</a:t>
                      </a:r>
                      <a:endParaRPr sz="6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129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9</a:t>
                      </a:r>
                      <a:endParaRPr b="1" sz="9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오늘 달력 이동 버튼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→ 클릭 시, 오늘 날짜가 포함되어 있는 달로 캘린더(15) 이동</a:t>
                      </a:r>
                      <a:endParaRPr sz="6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62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10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캘린</a:t>
                      </a:r>
                      <a:r>
                        <a:rPr lang="ko" sz="600"/>
                        <a:t>더 선택 버튼 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→ 클릭 시, 캘린더 선택 토글(10') 현출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10') 각 토글 내역 클릭 시, 해당 그룹별 일정 캘린더(15) 현출</a:t>
                      </a:r>
                      <a:endParaRPr sz="6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/>
                        <a:t>11</a:t>
                      </a:r>
                      <a:endParaRPr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일정 추가 버튼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google 로그인 되어 있을 경우, 클릭 시 일정 추가 모달(12) 현출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11’) google 로그인 되어 있지 않은 경우, 구글 캘린더 연동 안내창 현출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11'') 구글 캘린더 연동 확인 버튼 →  클릭 시 google 로그인 창 현출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/>
                        <a:t>12</a:t>
                      </a:r>
                      <a:endParaRPr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일정 추가 모달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</a:t>
                      </a:r>
                      <a:r>
                        <a:rPr lang="ko" sz="600"/>
                        <a:t>일정 제목 입력 요소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</a:t>
                      </a:r>
                      <a:r>
                        <a:rPr lang="ko" sz="600"/>
                        <a:t>일시 입력 요소:</a:t>
                      </a: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 시작 일시와 종료 일시 입력 또는 종일 체크박스 선택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일정 설명 입력 요소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추가 버튼 클릭 시 모달 창이 닫히고, 입력된 일정이 캘린더의 해당 일자에 현출됨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취소 버튼 클릭 시 모달 창 닫힘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/>
                        <a:t>13</a:t>
                      </a:r>
                      <a:endParaRPr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오늘의 일정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오늘 날짜의 일정 목록을 표시하는 섹션</a:t>
                      </a:r>
                      <a:endParaRPr sz="6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" name="Google Shape;124;p15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홈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SCR-CAL-01</a:t>
                      </a:r>
                      <a:endParaRPr b="0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로그인 &gt; 홈</a:t>
                      </a:r>
                      <a:endParaRPr sz="9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REQ-CAL-001, REQ-CAL-002, REQ-CAL-003, REQ-CAL-004, REQ-MEM-006</a:t>
                      </a:r>
                      <a:endParaRPr sz="8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25" name="Google Shape;125;p15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26" name="Google Shape;126;p15"/>
          <p:cNvGrpSpPr/>
          <p:nvPr/>
        </p:nvGrpSpPr>
        <p:grpSpPr>
          <a:xfrm>
            <a:off x="129389" y="4107814"/>
            <a:ext cx="928088" cy="799839"/>
            <a:chOff x="3329764" y="4007114"/>
            <a:chExt cx="928088" cy="799839"/>
          </a:xfrm>
        </p:grpSpPr>
        <p:pic>
          <p:nvPicPr>
            <p:cNvPr id="127" name="Google Shape;127;p15"/>
            <p:cNvPicPr preferRelativeResize="0"/>
            <p:nvPr/>
          </p:nvPicPr>
          <p:blipFill rotWithShape="1">
            <a:blip r:embed="rId4">
              <a:alphaModFix/>
            </a:blip>
            <a:srcRect b="6469" l="5205" r="7890" t="5385"/>
            <a:stretch/>
          </p:blipFill>
          <p:spPr>
            <a:xfrm>
              <a:off x="3409028" y="4083575"/>
              <a:ext cx="848825" cy="72337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128" name="Google Shape;128;p15"/>
            <p:cNvGrpSpPr/>
            <p:nvPr/>
          </p:nvGrpSpPr>
          <p:grpSpPr>
            <a:xfrm>
              <a:off x="3329764" y="4007114"/>
              <a:ext cx="184536" cy="191664"/>
              <a:chOff x="4209015" y="1655503"/>
              <a:chExt cx="419400" cy="435600"/>
            </a:xfrm>
          </p:grpSpPr>
          <p:sp>
            <p:nvSpPr>
              <p:cNvPr id="129" name="Google Shape;129;p15"/>
              <p:cNvSpPr/>
              <p:nvPr/>
            </p:nvSpPr>
            <p:spPr>
              <a:xfrm>
                <a:off x="4209043" y="1676963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130" name="Google Shape;130;p15"/>
              <p:cNvSpPr txBox="1"/>
              <p:nvPr/>
            </p:nvSpPr>
            <p:spPr>
              <a:xfrm>
                <a:off x="4209015" y="1655503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8’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1" name="Google Shape;131;p15"/>
          <p:cNvGrpSpPr/>
          <p:nvPr/>
        </p:nvGrpSpPr>
        <p:grpSpPr>
          <a:xfrm>
            <a:off x="3790109" y="3476926"/>
            <a:ext cx="1018095" cy="1534648"/>
            <a:chOff x="1798683" y="3654369"/>
            <a:chExt cx="938942" cy="1415335"/>
          </a:xfrm>
        </p:grpSpPr>
        <p:pic>
          <p:nvPicPr>
            <p:cNvPr id="132" name="Google Shape;13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88800" y="3735826"/>
              <a:ext cx="848825" cy="1333878"/>
            </a:xfrm>
            <a:prstGeom prst="rect">
              <a:avLst/>
            </a:prstGeom>
            <a:noFill/>
            <a:ln>
              <a:noFill/>
            </a:ln>
            <a:effectLst>
              <a:outerShdw blurRad="79751" rotWithShape="0" algn="bl" dir="5400000" dist="26584">
                <a:srgbClr val="000000">
                  <a:alpha val="50000"/>
                </a:srgbClr>
              </a:outerShdw>
            </a:effectLst>
          </p:spPr>
        </p:pic>
        <p:grpSp>
          <p:nvGrpSpPr>
            <p:cNvPr id="133" name="Google Shape;133;p15"/>
            <p:cNvGrpSpPr/>
            <p:nvPr/>
          </p:nvGrpSpPr>
          <p:grpSpPr>
            <a:xfrm>
              <a:off x="1798683" y="3654369"/>
              <a:ext cx="184536" cy="191664"/>
              <a:chOff x="3975038" y="1893742"/>
              <a:chExt cx="419400" cy="435600"/>
            </a:xfrm>
          </p:grpSpPr>
          <p:sp>
            <p:nvSpPr>
              <p:cNvPr id="134" name="Google Shape;134;p1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6300" lIns="46300" spcFirstLastPara="1" rIns="46300" wrap="square" tIns="463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42"/>
              </a:p>
            </p:txBody>
          </p:sp>
          <p:sp>
            <p:nvSpPr>
              <p:cNvPr id="135" name="Google Shape;135;p15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300" lIns="46300" spcFirstLastPara="1" rIns="46300" wrap="square" tIns="463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42">
                    <a:solidFill>
                      <a:schemeClr val="lt1"/>
                    </a:solidFill>
                  </a:rPr>
                  <a:t>12</a:t>
                </a:r>
                <a:endParaRPr sz="742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6" name="Google Shape;136;p15"/>
          <p:cNvGrpSpPr/>
          <p:nvPr/>
        </p:nvGrpSpPr>
        <p:grpSpPr>
          <a:xfrm>
            <a:off x="4862443" y="4109141"/>
            <a:ext cx="1224328" cy="632140"/>
            <a:chOff x="4554814" y="4102516"/>
            <a:chExt cx="1224328" cy="632140"/>
          </a:xfrm>
        </p:grpSpPr>
        <p:pic>
          <p:nvPicPr>
            <p:cNvPr id="137" name="Google Shape;13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60163" y="4202346"/>
              <a:ext cx="1118979" cy="5310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138" name="Google Shape;138;p15"/>
            <p:cNvGrpSpPr/>
            <p:nvPr/>
          </p:nvGrpSpPr>
          <p:grpSpPr>
            <a:xfrm>
              <a:off x="4554814" y="4102516"/>
              <a:ext cx="225601" cy="191664"/>
              <a:chOff x="3927430" y="1893756"/>
              <a:chExt cx="523800" cy="435600"/>
            </a:xfrm>
          </p:grpSpPr>
          <p:sp>
            <p:nvSpPr>
              <p:cNvPr id="139" name="Google Shape;139;p1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140" name="Google Shape;140;p15"/>
              <p:cNvSpPr txBox="1"/>
              <p:nvPr/>
            </p:nvSpPr>
            <p:spPr>
              <a:xfrm>
                <a:off x="3927430" y="1893756"/>
                <a:ext cx="5238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16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41" name="Google Shape;141;p15"/>
            <p:cNvGrpSpPr/>
            <p:nvPr/>
          </p:nvGrpSpPr>
          <p:grpSpPr>
            <a:xfrm>
              <a:off x="5367646" y="4542991"/>
              <a:ext cx="225601" cy="191664"/>
              <a:chOff x="3927430" y="1893756"/>
              <a:chExt cx="523800" cy="435600"/>
            </a:xfrm>
          </p:grpSpPr>
          <p:sp>
            <p:nvSpPr>
              <p:cNvPr id="142" name="Google Shape;142;p1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143" name="Google Shape;143;p15"/>
              <p:cNvSpPr txBox="1"/>
              <p:nvPr/>
            </p:nvSpPr>
            <p:spPr>
              <a:xfrm>
                <a:off x="3927430" y="1893756"/>
                <a:ext cx="5238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16’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44" name="Google Shape;144;p15"/>
            <p:cNvGrpSpPr/>
            <p:nvPr/>
          </p:nvGrpSpPr>
          <p:grpSpPr>
            <a:xfrm>
              <a:off x="5040063" y="4541775"/>
              <a:ext cx="336463" cy="191664"/>
              <a:chOff x="3791155" y="1893762"/>
              <a:chExt cx="781200" cy="435600"/>
            </a:xfrm>
          </p:grpSpPr>
          <p:sp>
            <p:nvSpPr>
              <p:cNvPr id="145" name="Google Shape;145;p1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146" name="Google Shape;146;p15"/>
              <p:cNvSpPr txBox="1"/>
              <p:nvPr/>
            </p:nvSpPr>
            <p:spPr>
              <a:xfrm>
                <a:off x="3791155" y="1893762"/>
                <a:ext cx="7812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16’’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47" name="Google Shape;147;p15"/>
          <p:cNvGrpSpPr/>
          <p:nvPr/>
        </p:nvGrpSpPr>
        <p:grpSpPr>
          <a:xfrm>
            <a:off x="2297797" y="4283895"/>
            <a:ext cx="1438044" cy="519447"/>
            <a:chOff x="1670691" y="4182396"/>
            <a:chExt cx="1801383" cy="650692"/>
          </a:xfrm>
        </p:grpSpPr>
        <p:pic>
          <p:nvPicPr>
            <p:cNvPr id="148" name="Google Shape;14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03075" y="4236338"/>
              <a:ext cx="1668999" cy="596750"/>
            </a:xfrm>
            <a:prstGeom prst="rect">
              <a:avLst/>
            </a:prstGeom>
            <a:noFill/>
            <a:ln>
              <a:noFill/>
            </a:ln>
            <a:effectLst>
              <a:outerShdw blurRad="45624" rotWithShape="0" algn="bl" dir="5400000" dist="15208">
                <a:srgbClr val="000000">
                  <a:alpha val="50000"/>
                </a:srgbClr>
              </a:outerShdw>
            </a:effectLst>
          </p:spPr>
        </p:pic>
        <p:grpSp>
          <p:nvGrpSpPr>
            <p:cNvPr id="149" name="Google Shape;149;p15"/>
            <p:cNvGrpSpPr/>
            <p:nvPr/>
          </p:nvGrpSpPr>
          <p:grpSpPr>
            <a:xfrm>
              <a:off x="1670691" y="4182396"/>
              <a:ext cx="1544970" cy="621514"/>
              <a:chOff x="26575" y="3982950"/>
              <a:chExt cx="1544970" cy="621514"/>
            </a:xfrm>
          </p:grpSpPr>
          <p:grpSp>
            <p:nvGrpSpPr>
              <p:cNvPr id="150" name="Google Shape;150;p15"/>
              <p:cNvGrpSpPr/>
              <p:nvPr/>
            </p:nvGrpSpPr>
            <p:grpSpPr>
              <a:xfrm>
                <a:off x="26575" y="3982950"/>
                <a:ext cx="258720" cy="191664"/>
                <a:chOff x="3894883" y="1893728"/>
                <a:chExt cx="588000" cy="435600"/>
              </a:xfrm>
            </p:grpSpPr>
            <p:sp>
              <p:nvSpPr>
                <p:cNvPr id="151" name="Google Shape;151;p15"/>
                <p:cNvSpPr/>
                <p:nvPr/>
              </p:nvSpPr>
              <p:spPr>
                <a:xfrm>
                  <a:off x="3986600" y="1917900"/>
                  <a:ext cx="392700" cy="3927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34100" lIns="34100" spcFirstLastPara="1" rIns="34100" wrap="square" tIns="341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6"/>
                </a:p>
              </p:txBody>
            </p:sp>
            <p:sp>
              <p:nvSpPr>
                <p:cNvPr id="152" name="Google Shape;152;p15"/>
                <p:cNvSpPr txBox="1"/>
                <p:nvPr/>
              </p:nvSpPr>
              <p:spPr>
                <a:xfrm>
                  <a:off x="3894883" y="1893728"/>
                  <a:ext cx="588000" cy="43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100" lIns="34100" spcFirstLastPara="1" rIns="34100" wrap="square" tIns="34100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546">
                      <a:solidFill>
                        <a:schemeClr val="lt1"/>
                      </a:solidFill>
                    </a:rPr>
                    <a:t>11’</a:t>
                  </a:r>
                  <a:endParaRPr sz="546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3" name="Google Shape;153;p15"/>
              <p:cNvGrpSpPr/>
              <p:nvPr/>
            </p:nvGrpSpPr>
            <p:grpSpPr>
              <a:xfrm>
                <a:off x="1312825" y="4412800"/>
                <a:ext cx="258720" cy="191664"/>
                <a:chOff x="3894883" y="1893728"/>
                <a:chExt cx="588000" cy="435600"/>
              </a:xfrm>
            </p:grpSpPr>
            <p:sp>
              <p:nvSpPr>
                <p:cNvPr id="154" name="Google Shape;154;p15"/>
                <p:cNvSpPr/>
                <p:nvPr/>
              </p:nvSpPr>
              <p:spPr>
                <a:xfrm>
                  <a:off x="3986600" y="1917900"/>
                  <a:ext cx="392700" cy="3927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34100" lIns="34100" spcFirstLastPara="1" rIns="34100" wrap="square" tIns="341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6"/>
                </a:p>
              </p:txBody>
            </p:sp>
            <p:sp>
              <p:nvSpPr>
                <p:cNvPr id="155" name="Google Shape;155;p15"/>
                <p:cNvSpPr txBox="1"/>
                <p:nvPr/>
              </p:nvSpPr>
              <p:spPr>
                <a:xfrm>
                  <a:off x="3894883" y="1893728"/>
                  <a:ext cx="588000" cy="43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100" lIns="34100" spcFirstLastPara="1" rIns="34100" wrap="square" tIns="34100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546">
                      <a:solidFill>
                        <a:schemeClr val="lt1"/>
                      </a:solidFill>
                    </a:rPr>
                    <a:t>11’</a:t>
                  </a:r>
                  <a:endParaRPr sz="546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156" name="Google Shape;156;p15"/>
          <p:cNvGrpSpPr/>
          <p:nvPr/>
        </p:nvGrpSpPr>
        <p:grpSpPr>
          <a:xfrm>
            <a:off x="1118419" y="4071719"/>
            <a:ext cx="1118441" cy="835931"/>
            <a:chOff x="1118419" y="4071719"/>
            <a:chExt cx="1118441" cy="835931"/>
          </a:xfrm>
        </p:grpSpPr>
        <p:pic>
          <p:nvPicPr>
            <p:cNvPr id="157" name="Google Shape;15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06300" y="4221850"/>
              <a:ext cx="1030560" cy="685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" name="Google Shape;158;p15"/>
            <p:cNvGrpSpPr/>
            <p:nvPr/>
          </p:nvGrpSpPr>
          <p:grpSpPr>
            <a:xfrm>
              <a:off x="1118419" y="4071719"/>
              <a:ext cx="184536" cy="191664"/>
              <a:chOff x="3975038" y="1893742"/>
              <a:chExt cx="419400" cy="435600"/>
            </a:xfrm>
          </p:grpSpPr>
          <p:sp>
            <p:nvSpPr>
              <p:cNvPr id="159" name="Google Shape;159;p15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160" name="Google Shape;160;p15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10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61" name="Google Shape;161;p15"/>
          <p:cNvGrpSpPr/>
          <p:nvPr/>
        </p:nvGrpSpPr>
        <p:grpSpPr>
          <a:xfrm>
            <a:off x="5125471" y="912539"/>
            <a:ext cx="172788" cy="191664"/>
            <a:chOff x="3986600" y="1893749"/>
            <a:chExt cx="392700" cy="435600"/>
          </a:xfrm>
        </p:grpSpPr>
        <p:sp>
          <p:nvSpPr>
            <p:cNvPr id="162" name="Google Shape;162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64" name="Google Shape;164;p15"/>
          <p:cNvGrpSpPr/>
          <p:nvPr/>
        </p:nvGrpSpPr>
        <p:grpSpPr>
          <a:xfrm>
            <a:off x="35714" y="1608042"/>
            <a:ext cx="172788" cy="191664"/>
            <a:chOff x="3986600" y="1893749"/>
            <a:chExt cx="392700" cy="435600"/>
          </a:xfrm>
        </p:grpSpPr>
        <p:sp>
          <p:nvSpPr>
            <p:cNvPr id="165" name="Google Shape;165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66" name="Google Shape;166;p15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4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488963" y="2140093"/>
            <a:ext cx="172788" cy="191664"/>
            <a:chOff x="3986600" y="1893749"/>
            <a:chExt cx="392700" cy="435600"/>
          </a:xfrm>
        </p:grpSpPr>
        <p:sp>
          <p:nvSpPr>
            <p:cNvPr id="168" name="Google Shape;168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69" name="Google Shape;169;p15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5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70" name="Google Shape;170;p15"/>
          <p:cNvGrpSpPr/>
          <p:nvPr/>
        </p:nvGrpSpPr>
        <p:grpSpPr>
          <a:xfrm>
            <a:off x="486977" y="3167900"/>
            <a:ext cx="172788" cy="191664"/>
            <a:chOff x="3986600" y="1893749"/>
            <a:chExt cx="392700" cy="435600"/>
          </a:xfrm>
        </p:grpSpPr>
        <p:sp>
          <p:nvSpPr>
            <p:cNvPr id="171" name="Google Shape;171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72" name="Google Shape;172;p15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6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73" name="Google Shape;173;p15"/>
          <p:cNvGrpSpPr/>
          <p:nvPr/>
        </p:nvGrpSpPr>
        <p:grpSpPr>
          <a:xfrm>
            <a:off x="43532" y="1155912"/>
            <a:ext cx="172788" cy="191664"/>
            <a:chOff x="3986600" y="1893749"/>
            <a:chExt cx="392700" cy="435600"/>
          </a:xfrm>
        </p:grpSpPr>
        <p:sp>
          <p:nvSpPr>
            <p:cNvPr id="174" name="Google Shape;174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75" name="Google Shape;175;p15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2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76" name="Google Shape;176;p15"/>
          <p:cNvGrpSpPr/>
          <p:nvPr/>
        </p:nvGrpSpPr>
        <p:grpSpPr>
          <a:xfrm>
            <a:off x="41625" y="1388020"/>
            <a:ext cx="172788" cy="191664"/>
            <a:chOff x="3986600" y="1893749"/>
            <a:chExt cx="392700" cy="435600"/>
          </a:xfrm>
        </p:grpSpPr>
        <p:sp>
          <p:nvSpPr>
            <p:cNvPr id="177" name="Google Shape;177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78" name="Google Shape;178;p15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3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79" name="Google Shape;179;p15"/>
          <p:cNvGrpSpPr/>
          <p:nvPr/>
        </p:nvGrpSpPr>
        <p:grpSpPr>
          <a:xfrm>
            <a:off x="246364" y="1799694"/>
            <a:ext cx="172838" cy="191664"/>
            <a:chOff x="3986600" y="1893755"/>
            <a:chExt cx="392813" cy="435600"/>
          </a:xfrm>
        </p:grpSpPr>
        <p:sp>
          <p:nvSpPr>
            <p:cNvPr id="180" name="Google Shape;180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81" name="Google Shape;181;p15"/>
            <p:cNvSpPr txBox="1"/>
            <p:nvPr/>
          </p:nvSpPr>
          <p:spPr>
            <a:xfrm>
              <a:off x="4010113" y="1893755"/>
              <a:ext cx="3693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4’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82" name="Google Shape;182;p15"/>
          <p:cNvGrpSpPr/>
          <p:nvPr/>
        </p:nvGrpSpPr>
        <p:grpSpPr>
          <a:xfrm>
            <a:off x="488972" y="3349562"/>
            <a:ext cx="172788" cy="191664"/>
            <a:chOff x="3986600" y="1893749"/>
            <a:chExt cx="392700" cy="435600"/>
          </a:xfrm>
        </p:grpSpPr>
        <p:sp>
          <p:nvSpPr>
            <p:cNvPr id="183" name="Google Shape;183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84" name="Google Shape;184;p15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7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sp>
        <p:nvSpPr>
          <p:cNvPr id="185" name="Google Shape;185;p15"/>
          <p:cNvSpPr/>
          <p:nvPr/>
        </p:nvSpPr>
        <p:spPr>
          <a:xfrm>
            <a:off x="246396" y="1991341"/>
            <a:ext cx="172800" cy="17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2700" lIns="42700" spcFirstLastPara="1" rIns="42700" wrap="square" tIns="4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5"/>
          </a:p>
        </p:txBody>
      </p:sp>
      <p:sp>
        <p:nvSpPr>
          <p:cNvPr id="186" name="Google Shape;186;p15"/>
          <p:cNvSpPr txBox="1"/>
          <p:nvPr/>
        </p:nvSpPr>
        <p:spPr>
          <a:xfrm>
            <a:off x="246380" y="1981892"/>
            <a:ext cx="172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2700" lIns="42700" spcFirstLastPara="1" rIns="42700" wrap="square" tIns="42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85">
                <a:solidFill>
                  <a:schemeClr val="lt1"/>
                </a:solidFill>
              </a:rPr>
              <a:t>4’’</a:t>
            </a:r>
            <a:endParaRPr sz="685">
              <a:solidFill>
                <a:schemeClr val="lt1"/>
              </a:solidFill>
            </a:endParaRPr>
          </a:p>
        </p:txBody>
      </p:sp>
      <p:grpSp>
        <p:nvGrpSpPr>
          <p:cNvPr id="187" name="Google Shape;187;p15"/>
          <p:cNvGrpSpPr/>
          <p:nvPr/>
        </p:nvGrpSpPr>
        <p:grpSpPr>
          <a:xfrm>
            <a:off x="1140039" y="1299283"/>
            <a:ext cx="172788" cy="194086"/>
            <a:chOff x="3986600" y="1917900"/>
            <a:chExt cx="392700" cy="441104"/>
          </a:xfrm>
        </p:grpSpPr>
        <p:sp>
          <p:nvSpPr>
            <p:cNvPr id="188" name="Google Shape;188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89" name="Google Shape;189;p15"/>
            <p:cNvSpPr txBox="1"/>
            <p:nvPr/>
          </p:nvSpPr>
          <p:spPr>
            <a:xfrm>
              <a:off x="4010143" y="1923404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8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90" name="Google Shape;190;p15"/>
          <p:cNvGrpSpPr/>
          <p:nvPr/>
        </p:nvGrpSpPr>
        <p:grpSpPr>
          <a:xfrm>
            <a:off x="2320580" y="1301697"/>
            <a:ext cx="172788" cy="191664"/>
            <a:chOff x="3986600" y="1893749"/>
            <a:chExt cx="392700" cy="435600"/>
          </a:xfrm>
        </p:grpSpPr>
        <p:sp>
          <p:nvSpPr>
            <p:cNvPr id="191" name="Google Shape;191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92" name="Google Shape;192;p15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9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93" name="Google Shape;193;p15"/>
          <p:cNvGrpSpPr/>
          <p:nvPr/>
        </p:nvGrpSpPr>
        <p:grpSpPr>
          <a:xfrm>
            <a:off x="3106322" y="1314746"/>
            <a:ext cx="183216" cy="191664"/>
            <a:chOff x="3974873" y="1893769"/>
            <a:chExt cx="416400" cy="435600"/>
          </a:xfrm>
        </p:grpSpPr>
        <p:sp>
          <p:nvSpPr>
            <p:cNvPr id="194" name="Google Shape;194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95" name="Google Shape;195;p15"/>
            <p:cNvSpPr txBox="1"/>
            <p:nvPr/>
          </p:nvSpPr>
          <p:spPr>
            <a:xfrm>
              <a:off x="3974873" y="1893769"/>
              <a:ext cx="4164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10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96" name="Google Shape;196;p15"/>
          <p:cNvGrpSpPr/>
          <p:nvPr/>
        </p:nvGrpSpPr>
        <p:grpSpPr>
          <a:xfrm>
            <a:off x="3902497" y="1314746"/>
            <a:ext cx="183216" cy="191664"/>
            <a:chOff x="3974873" y="1893769"/>
            <a:chExt cx="416400" cy="435600"/>
          </a:xfrm>
        </p:grpSpPr>
        <p:sp>
          <p:nvSpPr>
            <p:cNvPr id="197" name="Google Shape;197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198" name="Google Shape;198;p15"/>
            <p:cNvSpPr txBox="1"/>
            <p:nvPr/>
          </p:nvSpPr>
          <p:spPr>
            <a:xfrm>
              <a:off x="3974873" y="1893769"/>
              <a:ext cx="4164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11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199" name="Google Shape;199;p15"/>
          <p:cNvGrpSpPr/>
          <p:nvPr/>
        </p:nvGrpSpPr>
        <p:grpSpPr>
          <a:xfrm>
            <a:off x="4579494" y="1265810"/>
            <a:ext cx="184536" cy="191664"/>
            <a:chOff x="3975038" y="1893742"/>
            <a:chExt cx="419400" cy="435600"/>
          </a:xfrm>
        </p:grpSpPr>
        <p:sp>
          <p:nvSpPr>
            <p:cNvPr id="200" name="Google Shape;200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01" name="Google Shape;201;p15"/>
            <p:cNvSpPr txBox="1"/>
            <p:nvPr/>
          </p:nvSpPr>
          <p:spPr>
            <a:xfrm>
              <a:off x="3975038" y="1893742"/>
              <a:ext cx="4194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13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02" name="Google Shape;202;p15"/>
          <p:cNvGrpSpPr/>
          <p:nvPr/>
        </p:nvGrpSpPr>
        <p:grpSpPr>
          <a:xfrm>
            <a:off x="4538263" y="2372726"/>
            <a:ext cx="258720" cy="191664"/>
            <a:chOff x="3888936" y="1893742"/>
            <a:chExt cx="588000" cy="435600"/>
          </a:xfrm>
        </p:grpSpPr>
        <p:sp>
          <p:nvSpPr>
            <p:cNvPr id="203" name="Google Shape;203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04" name="Google Shape;204;p15"/>
            <p:cNvSpPr txBox="1"/>
            <p:nvPr/>
          </p:nvSpPr>
          <p:spPr>
            <a:xfrm>
              <a:off x="3888936" y="1893742"/>
              <a:ext cx="588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14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05" name="Google Shape;205;p15"/>
          <p:cNvGrpSpPr/>
          <p:nvPr/>
        </p:nvGrpSpPr>
        <p:grpSpPr>
          <a:xfrm>
            <a:off x="1087847" y="1608038"/>
            <a:ext cx="258720" cy="191664"/>
            <a:chOff x="3888936" y="1893742"/>
            <a:chExt cx="588000" cy="435600"/>
          </a:xfrm>
        </p:grpSpPr>
        <p:sp>
          <p:nvSpPr>
            <p:cNvPr id="206" name="Google Shape;206;p15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07" name="Google Shape;207;p15"/>
            <p:cNvSpPr txBox="1"/>
            <p:nvPr/>
          </p:nvSpPr>
          <p:spPr>
            <a:xfrm>
              <a:off x="3888936" y="1893742"/>
              <a:ext cx="588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15</a:t>
              </a:r>
              <a:endParaRPr sz="685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16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906335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Google Shape;214;p16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/>
                        <a:t>14</a:t>
                      </a:r>
                      <a:endParaRPr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/>
                        <a:t>이번 달 일정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이번 달의 일정 목록을 표시하는 섹션</a:t>
                      </a:r>
                      <a:endParaRPr sz="6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15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 캘린더 영역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구글 캘린더 연동 시, 사용자의 구글 캘린더에 연동된 일정 표시</a:t>
                      </a:r>
                      <a:endParaRPr sz="6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16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일정 상세 팝오버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캘린더에 등록된 일정 클릭 시, 팝오버 형태로 상세 정보 카드가 뜸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16’) 일정 삭제 버튼 → 클릭 시, 나의 캘린더에서 일정 삭제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16'') 일정 수정 버튼 → 클릭 시, 일정 수정 모달 현출 (12와 동일 형태)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17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캘린더 표시 요소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17') 호버 시 캘린더 내부 세부 일정 표시 요소 → 클릭 시, 일정 상세 팝오버(16) 현출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" name="Google Shape;215;p16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홈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SCR-CAL-01</a:t>
                      </a:r>
                      <a:endParaRPr b="0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로그인 &gt; 홈</a:t>
                      </a:r>
                      <a:endParaRPr sz="9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REQ-CAL-001, REQ-CAL-002, REQ-CAL-003, REQ-CAL-004, REQ-MEM-006</a:t>
                      </a:r>
                      <a:endParaRPr sz="8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16" name="Google Shape;2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" y="892800"/>
            <a:ext cx="6015601" cy="268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17" name="Google Shape;217;p16"/>
          <p:cNvGrpSpPr/>
          <p:nvPr/>
        </p:nvGrpSpPr>
        <p:grpSpPr>
          <a:xfrm>
            <a:off x="5125471" y="912539"/>
            <a:ext cx="172788" cy="191664"/>
            <a:chOff x="3986600" y="1893749"/>
            <a:chExt cx="392700" cy="435600"/>
          </a:xfrm>
        </p:grpSpPr>
        <p:sp>
          <p:nvSpPr>
            <p:cNvPr id="218" name="Google Shape;218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19" name="Google Shape;219;p16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20" name="Google Shape;220;p16"/>
          <p:cNvGrpSpPr/>
          <p:nvPr/>
        </p:nvGrpSpPr>
        <p:grpSpPr>
          <a:xfrm>
            <a:off x="35714" y="1608042"/>
            <a:ext cx="172788" cy="191664"/>
            <a:chOff x="3986600" y="1893749"/>
            <a:chExt cx="392700" cy="435600"/>
          </a:xfrm>
        </p:grpSpPr>
        <p:sp>
          <p:nvSpPr>
            <p:cNvPr id="221" name="Google Shape;221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22" name="Google Shape;222;p16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4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23" name="Google Shape;223;p16"/>
          <p:cNvGrpSpPr/>
          <p:nvPr/>
        </p:nvGrpSpPr>
        <p:grpSpPr>
          <a:xfrm>
            <a:off x="488963" y="2140093"/>
            <a:ext cx="172788" cy="191664"/>
            <a:chOff x="3986600" y="1893749"/>
            <a:chExt cx="392700" cy="435600"/>
          </a:xfrm>
        </p:grpSpPr>
        <p:sp>
          <p:nvSpPr>
            <p:cNvPr id="224" name="Google Shape;224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25" name="Google Shape;225;p16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5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486977" y="3167900"/>
            <a:ext cx="172788" cy="191664"/>
            <a:chOff x="3986600" y="1893749"/>
            <a:chExt cx="392700" cy="435600"/>
          </a:xfrm>
        </p:grpSpPr>
        <p:sp>
          <p:nvSpPr>
            <p:cNvPr id="227" name="Google Shape;227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28" name="Google Shape;228;p16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6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29" name="Google Shape;229;p16"/>
          <p:cNvGrpSpPr/>
          <p:nvPr/>
        </p:nvGrpSpPr>
        <p:grpSpPr>
          <a:xfrm>
            <a:off x="43532" y="1155912"/>
            <a:ext cx="172788" cy="191664"/>
            <a:chOff x="3986600" y="1893749"/>
            <a:chExt cx="392700" cy="435600"/>
          </a:xfrm>
        </p:grpSpPr>
        <p:sp>
          <p:nvSpPr>
            <p:cNvPr id="230" name="Google Shape;230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31" name="Google Shape;231;p16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2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32" name="Google Shape;232;p16"/>
          <p:cNvGrpSpPr/>
          <p:nvPr/>
        </p:nvGrpSpPr>
        <p:grpSpPr>
          <a:xfrm>
            <a:off x="41625" y="1388020"/>
            <a:ext cx="172788" cy="191664"/>
            <a:chOff x="3986600" y="1893749"/>
            <a:chExt cx="392700" cy="435600"/>
          </a:xfrm>
        </p:grpSpPr>
        <p:sp>
          <p:nvSpPr>
            <p:cNvPr id="233" name="Google Shape;233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34" name="Google Shape;234;p16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3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35" name="Google Shape;235;p16"/>
          <p:cNvGrpSpPr/>
          <p:nvPr/>
        </p:nvGrpSpPr>
        <p:grpSpPr>
          <a:xfrm>
            <a:off x="246364" y="1799694"/>
            <a:ext cx="172838" cy="191664"/>
            <a:chOff x="3986600" y="1893755"/>
            <a:chExt cx="392813" cy="435600"/>
          </a:xfrm>
        </p:grpSpPr>
        <p:sp>
          <p:nvSpPr>
            <p:cNvPr id="236" name="Google Shape;236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37" name="Google Shape;237;p16"/>
            <p:cNvSpPr txBox="1"/>
            <p:nvPr/>
          </p:nvSpPr>
          <p:spPr>
            <a:xfrm>
              <a:off x="4010113" y="1893755"/>
              <a:ext cx="3693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4’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38" name="Google Shape;238;p16"/>
          <p:cNvGrpSpPr/>
          <p:nvPr/>
        </p:nvGrpSpPr>
        <p:grpSpPr>
          <a:xfrm>
            <a:off x="488972" y="3349562"/>
            <a:ext cx="172788" cy="191664"/>
            <a:chOff x="3986600" y="1893749"/>
            <a:chExt cx="392700" cy="435600"/>
          </a:xfrm>
        </p:grpSpPr>
        <p:sp>
          <p:nvSpPr>
            <p:cNvPr id="239" name="Google Shape;239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40" name="Google Shape;240;p16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7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sp>
        <p:nvSpPr>
          <p:cNvPr id="241" name="Google Shape;241;p16"/>
          <p:cNvSpPr/>
          <p:nvPr/>
        </p:nvSpPr>
        <p:spPr>
          <a:xfrm>
            <a:off x="246396" y="1991341"/>
            <a:ext cx="172800" cy="17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2700" lIns="42700" spcFirstLastPara="1" rIns="42700" wrap="square" tIns="42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5"/>
          </a:p>
        </p:txBody>
      </p:sp>
      <p:sp>
        <p:nvSpPr>
          <p:cNvPr id="242" name="Google Shape;242;p16"/>
          <p:cNvSpPr txBox="1"/>
          <p:nvPr/>
        </p:nvSpPr>
        <p:spPr>
          <a:xfrm>
            <a:off x="246380" y="1981892"/>
            <a:ext cx="172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2700" lIns="42700" spcFirstLastPara="1" rIns="42700" wrap="square" tIns="42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85">
                <a:solidFill>
                  <a:schemeClr val="lt1"/>
                </a:solidFill>
              </a:rPr>
              <a:t>4’’</a:t>
            </a:r>
            <a:endParaRPr sz="685">
              <a:solidFill>
                <a:schemeClr val="lt1"/>
              </a:solidFill>
            </a:endParaRPr>
          </a:p>
        </p:txBody>
      </p:sp>
      <p:grpSp>
        <p:nvGrpSpPr>
          <p:cNvPr id="243" name="Google Shape;243;p16"/>
          <p:cNvGrpSpPr/>
          <p:nvPr/>
        </p:nvGrpSpPr>
        <p:grpSpPr>
          <a:xfrm>
            <a:off x="1140039" y="1299283"/>
            <a:ext cx="172788" cy="194086"/>
            <a:chOff x="3986600" y="1917900"/>
            <a:chExt cx="392700" cy="441104"/>
          </a:xfrm>
        </p:grpSpPr>
        <p:sp>
          <p:nvSpPr>
            <p:cNvPr id="244" name="Google Shape;244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45" name="Google Shape;245;p16"/>
            <p:cNvSpPr txBox="1"/>
            <p:nvPr/>
          </p:nvSpPr>
          <p:spPr>
            <a:xfrm>
              <a:off x="4010143" y="1923404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8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46" name="Google Shape;246;p16"/>
          <p:cNvGrpSpPr/>
          <p:nvPr/>
        </p:nvGrpSpPr>
        <p:grpSpPr>
          <a:xfrm>
            <a:off x="2320580" y="1301697"/>
            <a:ext cx="172788" cy="191664"/>
            <a:chOff x="3986600" y="1893749"/>
            <a:chExt cx="392700" cy="435600"/>
          </a:xfrm>
        </p:grpSpPr>
        <p:sp>
          <p:nvSpPr>
            <p:cNvPr id="247" name="Google Shape;247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48" name="Google Shape;248;p16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9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49" name="Google Shape;249;p16"/>
          <p:cNvGrpSpPr/>
          <p:nvPr/>
        </p:nvGrpSpPr>
        <p:grpSpPr>
          <a:xfrm>
            <a:off x="3106322" y="1314746"/>
            <a:ext cx="183216" cy="191664"/>
            <a:chOff x="3974873" y="1893769"/>
            <a:chExt cx="416400" cy="435600"/>
          </a:xfrm>
        </p:grpSpPr>
        <p:sp>
          <p:nvSpPr>
            <p:cNvPr id="250" name="Google Shape;250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51" name="Google Shape;251;p16"/>
            <p:cNvSpPr txBox="1"/>
            <p:nvPr/>
          </p:nvSpPr>
          <p:spPr>
            <a:xfrm>
              <a:off x="3974873" y="1893769"/>
              <a:ext cx="4164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10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52" name="Google Shape;252;p16"/>
          <p:cNvGrpSpPr/>
          <p:nvPr/>
        </p:nvGrpSpPr>
        <p:grpSpPr>
          <a:xfrm>
            <a:off x="3902497" y="1314746"/>
            <a:ext cx="183216" cy="191664"/>
            <a:chOff x="3974873" y="1893769"/>
            <a:chExt cx="416400" cy="435600"/>
          </a:xfrm>
        </p:grpSpPr>
        <p:sp>
          <p:nvSpPr>
            <p:cNvPr id="253" name="Google Shape;253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54" name="Google Shape;254;p16"/>
            <p:cNvSpPr txBox="1"/>
            <p:nvPr/>
          </p:nvSpPr>
          <p:spPr>
            <a:xfrm>
              <a:off x="3974873" y="1893769"/>
              <a:ext cx="4164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11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55" name="Google Shape;255;p16"/>
          <p:cNvGrpSpPr/>
          <p:nvPr/>
        </p:nvGrpSpPr>
        <p:grpSpPr>
          <a:xfrm>
            <a:off x="4579494" y="1265810"/>
            <a:ext cx="184536" cy="191664"/>
            <a:chOff x="3975038" y="1893742"/>
            <a:chExt cx="419400" cy="435600"/>
          </a:xfrm>
        </p:grpSpPr>
        <p:sp>
          <p:nvSpPr>
            <p:cNvPr id="256" name="Google Shape;256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57" name="Google Shape;257;p16"/>
            <p:cNvSpPr txBox="1"/>
            <p:nvPr/>
          </p:nvSpPr>
          <p:spPr>
            <a:xfrm>
              <a:off x="3975038" y="1893742"/>
              <a:ext cx="4194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13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58" name="Google Shape;258;p16"/>
          <p:cNvGrpSpPr/>
          <p:nvPr/>
        </p:nvGrpSpPr>
        <p:grpSpPr>
          <a:xfrm>
            <a:off x="4538263" y="2372726"/>
            <a:ext cx="258720" cy="191664"/>
            <a:chOff x="3888936" y="1893742"/>
            <a:chExt cx="588000" cy="435600"/>
          </a:xfrm>
        </p:grpSpPr>
        <p:sp>
          <p:nvSpPr>
            <p:cNvPr id="259" name="Google Shape;259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60" name="Google Shape;260;p16"/>
            <p:cNvSpPr txBox="1"/>
            <p:nvPr/>
          </p:nvSpPr>
          <p:spPr>
            <a:xfrm>
              <a:off x="3888936" y="1893742"/>
              <a:ext cx="588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14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61" name="Google Shape;261;p16"/>
          <p:cNvGrpSpPr/>
          <p:nvPr/>
        </p:nvGrpSpPr>
        <p:grpSpPr>
          <a:xfrm>
            <a:off x="1087847" y="1608038"/>
            <a:ext cx="258720" cy="191664"/>
            <a:chOff x="3888936" y="1893742"/>
            <a:chExt cx="588000" cy="435600"/>
          </a:xfrm>
        </p:grpSpPr>
        <p:sp>
          <p:nvSpPr>
            <p:cNvPr id="262" name="Google Shape;262;p16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263" name="Google Shape;263;p16"/>
            <p:cNvSpPr txBox="1"/>
            <p:nvPr/>
          </p:nvSpPr>
          <p:spPr>
            <a:xfrm>
              <a:off x="3888936" y="1893742"/>
              <a:ext cx="588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15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264" name="Google Shape;264;p16"/>
          <p:cNvGrpSpPr/>
          <p:nvPr/>
        </p:nvGrpSpPr>
        <p:grpSpPr>
          <a:xfrm>
            <a:off x="6181444" y="4147419"/>
            <a:ext cx="1295057" cy="684555"/>
            <a:chOff x="5944119" y="4042294"/>
            <a:chExt cx="1295057" cy="684555"/>
          </a:xfrm>
        </p:grpSpPr>
        <p:pic>
          <p:nvPicPr>
            <p:cNvPr id="265" name="Google Shape;26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4851" y="4162504"/>
              <a:ext cx="1224325" cy="564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6" name="Google Shape;266;p16"/>
            <p:cNvGrpSpPr/>
            <p:nvPr/>
          </p:nvGrpSpPr>
          <p:grpSpPr>
            <a:xfrm>
              <a:off x="5944119" y="4042294"/>
              <a:ext cx="184536" cy="191664"/>
              <a:chOff x="3975038" y="1893742"/>
              <a:chExt cx="419400" cy="43560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268" name="Google Shape;268;p16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17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69" name="Google Shape;269;p16"/>
          <p:cNvGrpSpPr/>
          <p:nvPr/>
        </p:nvGrpSpPr>
        <p:grpSpPr>
          <a:xfrm>
            <a:off x="129389" y="4107814"/>
            <a:ext cx="928088" cy="799839"/>
            <a:chOff x="3329764" y="4007114"/>
            <a:chExt cx="928088" cy="799839"/>
          </a:xfrm>
        </p:grpSpPr>
        <p:pic>
          <p:nvPicPr>
            <p:cNvPr id="270" name="Google Shape;270;p16"/>
            <p:cNvPicPr preferRelativeResize="0"/>
            <p:nvPr/>
          </p:nvPicPr>
          <p:blipFill rotWithShape="1">
            <a:blip r:embed="rId5">
              <a:alphaModFix/>
            </a:blip>
            <a:srcRect b="6469" l="5205" r="7890" t="5385"/>
            <a:stretch/>
          </p:blipFill>
          <p:spPr>
            <a:xfrm>
              <a:off x="3409028" y="4083575"/>
              <a:ext cx="848825" cy="72337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271" name="Google Shape;271;p16"/>
            <p:cNvGrpSpPr/>
            <p:nvPr/>
          </p:nvGrpSpPr>
          <p:grpSpPr>
            <a:xfrm>
              <a:off x="3329764" y="4007114"/>
              <a:ext cx="184536" cy="191664"/>
              <a:chOff x="4209015" y="1655503"/>
              <a:chExt cx="419400" cy="435600"/>
            </a:xfrm>
          </p:grpSpPr>
          <p:sp>
            <p:nvSpPr>
              <p:cNvPr id="272" name="Google Shape;272;p16"/>
              <p:cNvSpPr/>
              <p:nvPr/>
            </p:nvSpPr>
            <p:spPr>
              <a:xfrm>
                <a:off x="4209043" y="1676963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273" name="Google Shape;273;p16"/>
              <p:cNvSpPr txBox="1"/>
              <p:nvPr/>
            </p:nvSpPr>
            <p:spPr>
              <a:xfrm>
                <a:off x="4209015" y="1655503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8’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74" name="Google Shape;274;p16"/>
          <p:cNvGrpSpPr/>
          <p:nvPr/>
        </p:nvGrpSpPr>
        <p:grpSpPr>
          <a:xfrm>
            <a:off x="3790109" y="3476926"/>
            <a:ext cx="1018095" cy="1534648"/>
            <a:chOff x="1798683" y="3654369"/>
            <a:chExt cx="938942" cy="1415335"/>
          </a:xfrm>
        </p:grpSpPr>
        <p:pic>
          <p:nvPicPr>
            <p:cNvPr id="275" name="Google Shape;275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88800" y="3735826"/>
              <a:ext cx="848825" cy="1333878"/>
            </a:xfrm>
            <a:prstGeom prst="rect">
              <a:avLst/>
            </a:prstGeom>
            <a:noFill/>
            <a:ln>
              <a:noFill/>
            </a:ln>
            <a:effectLst>
              <a:outerShdw blurRad="79751" rotWithShape="0" algn="bl" dir="5400000" dist="26584">
                <a:srgbClr val="000000">
                  <a:alpha val="50000"/>
                </a:srgbClr>
              </a:outerShdw>
            </a:effectLst>
          </p:spPr>
        </p:pic>
        <p:grpSp>
          <p:nvGrpSpPr>
            <p:cNvPr id="276" name="Google Shape;276;p16"/>
            <p:cNvGrpSpPr/>
            <p:nvPr/>
          </p:nvGrpSpPr>
          <p:grpSpPr>
            <a:xfrm>
              <a:off x="1798683" y="3654369"/>
              <a:ext cx="184536" cy="191664"/>
              <a:chOff x="3975038" y="1893742"/>
              <a:chExt cx="419400" cy="435600"/>
            </a:xfrm>
          </p:grpSpPr>
          <p:sp>
            <p:nvSpPr>
              <p:cNvPr id="277" name="Google Shape;277;p1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6300" lIns="46300" spcFirstLastPara="1" rIns="46300" wrap="square" tIns="463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42"/>
              </a:p>
            </p:txBody>
          </p:sp>
          <p:sp>
            <p:nvSpPr>
              <p:cNvPr id="278" name="Google Shape;278;p16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300" lIns="46300" spcFirstLastPara="1" rIns="46300" wrap="square" tIns="463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742">
                    <a:solidFill>
                      <a:schemeClr val="lt1"/>
                    </a:solidFill>
                  </a:rPr>
                  <a:t>12</a:t>
                </a:r>
                <a:endParaRPr sz="742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79" name="Google Shape;279;p16"/>
          <p:cNvGrpSpPr/>
          <p:nvPr/>
        </p:nvGrpSpPr>
        <p:grpSpPr>
          <a:xfrm>
            <a:off x="4862443" y="4109141"/>
            <a:ext cx="1224328" cy="632140"/>
            <a:chOff x="4554814" y="4102516"/>
            <a:chExt cx="1224328" cy="632140"/>
          </a:xfrm>
        </p:grpSpPr>
        <p:pic>
          <p:nvPicPr>
            <p:cNvPr id="280" name="Google Shape;280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60163" y="4202346"/>
              <a:ext cx="1118979" cy="5310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281" name="Google Shape;281;p16"/>
            <p:cNvGrpSpPr/>
            <p:nvPr/>
          </p:nvGrpSpPr>
          <p:grpSpPr>
            <a:xfrm>
              <a:off x="4554814" y="4102516"/>
              <a:ext cx="225601" cy="191664"/>
              <a:chOff x="3927430" y="1893756"/>
              <a:chExt cx="523800" cy="435600"/>
            </a:xfrm>
          </p:grpSpPr>
          <p:sp>
            <p:nvSpPr>
              <p:cNvPr id="282" name="Google Shape;282;p1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283" name="Google Shape;283;p16"/>
              <p:cNvSpPr txBox="1"/>
              <p:nvPr/>
            </p:nvSpPr>
            <p:spPr>
              <a:xfrm>
                <a:off x="3927430" y="1893756"/>
                <a:ext cx="5238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16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84" name="Google Shape;284;p16"/>
            <p:cNvGrpSpPr/>
            <p:nvPr/>
          </p:nvGrpSpPr>
          <p:grpSpPr>
            <a:xfrm>
              <a:off x="5367646" y="4542991"/>
              <a:ext cx="225601" cy="191664"/>
              <a:chOff x="3927430" y="1893756"/>
              <a:chExt cx="523800" cy="435600"/>
            </a:xfrm>
          </p:grpSpPr>
          <p:sp>
            <p:nvSpPr>
              <p:cNvPr id="285" name="Google Shape;285;p1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286" name="Google Shape;286;p16"/>
              <p:cNvSpPr txBox="1"/>
              <p:nvPr/>
            </p:nvSpPr>
            <p:spPr>
              <a:xfrm>
                <a:off x="3927430" y="1893756"/>
                <a:ext cx="5238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16’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87" name="Google Shape;287;p16"/>
            <p:cNvGrpSpPr/>
            <p:nvPr/>
          </p:nvGrpSpPr>
          <p:grpSpPr>
            <a:xfrm>
              <a:off x="5040063" y="4541775"/>
              <a:ext cx="336463" cy="191664"/>
              <a:chOff x="3791155" y="1893762"/>
              <a:chExt cx="781200" cy="435600"/>
            </a:xfrm>
          </p:grpSpPr>
          <p:sp>
            <p:nvSpPr>
              <p:cNvPr id="288" name="Google Shape;288;p1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289" name="Google Shape;289;p16"/>
              <p:cNvSpPr txBox="1"/>
              <p:nvPr/>
            </p:nvSpPr>
            <p:spPr>
              <a:xfrm>
                <a:off x="3791155" y="1893762"/>
                <a:ext cx="7812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16’’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90" name="Google Shape;290;p16"/>
          <p:cNvGrpSpPr/>
          <p:nvPr/>
        </p:nvGrpSpPr>
        <p:grpSpPr>
          <a:xfrm>
            <a:off x="2297797" y="4283895"/>
            <a:ext cx="1438044" cy="519447"/>
            <a:chOff x="1670691" y="4182396"/>
            <a:chExt cx="1801383" cy="650692"/>
          </a:xfrm>
        </p:grpSpPr>
        <p:pic>
          <p:nvPicPr>
            <p:cNvPr id="291" name="Google Shape;291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03075" y="4236338"/>
              <a:ext cx="1668999" cy="596750"/>
            </a:xfrm>
            <a:prstGeom prst="rect">
              <a:avLst/>
            </a:prstGeom>
            <a:noFill/>
            <a:ln>
              <a:noFill/>
            </a:ln>
            <a:effectLst>
              <a:outerShdw blurRad="45624" rotWithShape="0" algn="bl" dir="5400000" dist="15208">
                <a:srgbClr val="000000">
                  <a:alpha val="50000"/>
                </a:srgbClr>
              </a:outerShdw>
            </a:effectLst>
          </p:spPr>
        </p:pic>
        <p:grpSp>
          <p:nvGrpSpPr>
            <p:cNvPr id="292" name="Google Shape;292;p16"/>
            <p:cNvGrpSpPr/>
            <p:nvPr/>
          </p:nvGrpSpPr>
          <p:grpSpPr>
            <a:xfrm>
              <a:off x="1670691" y="4182396"/>
              <a:ext cx="1544970" cy="621514"/>
              <a:chOff x="26575" y="3982950"/>
              <a:chExt cx="1544970" cy="621514"/>
            </a:xfrm>
          </p:grpSpPr>
          <p:grpSp>
            <p:nvGrpSpPr>
              <p:cNvPr id="293" name="Google Shape;293;p16"/>
              <p:cNvGrpSpPr/>
              <p:nvPr/>
            </p:nvGrpSpPr>
            <p:grpSpPr>
              <a:xfrm>
                <a:off x="26575" y="3982950"/>
                <a:ext cx="258720" cy="191664"/>
                <a:chOff x="3894883" y="1893728"/>
                <a:chExt cx="588000" cy="435600"/>
              </a:xfrm>
            </p:grpSpPr>
            <p:sp>
              <p:nvSpPr>
                <p:cNvPr id="294" name="Google Shape;294;p16"/>
                <p:cNvSpPr/>
                <p:nvPr/>
              </p:nvSpPr>
              <p:spPr>
                <a:xfrm>
                  <a:off x="3986600" y="1917900"/>
                  <a:ext cx="392700" cy="3927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34100" lIns="34100" spcFirstLastPara="1" rIns="34100" wrap="square" tIns="341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6"/>
                </a:p>
              </p:txBody>
            </p:sp>
            <p:sp>
              <p:nvSpPr>
                <p:cNvPr id="295" name="Google Shape;295;p16"/>
                <p:cNvSpPr txBox="1"/>
                <p:nvPr/>
              </p:nvSpPr>
              <p:spPr>
                <a:xfrm>
                  <a:off x="3894883" y="1893728"/>
                  <a:ext cx="588000" cy="43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100" lIns="34100" spcFirstLastPara="1" rIns="34100" wrap="square" tIns="34100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546">
                      <a:solidFill>
                        <a:schemeClr val="lt1"/>
                      </a:solidFill>
                    </a:rPr>
                    <a:t>11’</a:t>
                  </a:r>
                  <a:endParaRPr sz="546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296" name="Google Shape;296;p16"/>
              <p:cNvGrpSpPr/>
              <p:nvPr/>
            </p:nvGrpSpPr>
            <p:grpSpPr>
              <a:xfrm>
                <a:off x="1312825" y="4412800"/>
                <a:ext cx="258720" cy="191664"/>
                <a:chOff x="3894883" y="1893728"/>
                <a:chExt cx="588000" cy="435600"/>
              </a:xfrm>
            </p:grpSpPr>
            <p:sp>
              <p:nvSpPr>
                <p:cNvPr id="297" name="Google Shape;297;p16"/>
                <p:cNvSpPr/>
                <p:nvPr/>
              </p:nvSpPr>
              <p:spPr>
                <a:xfrm>
                  <a:off x="3986600" y="1917900"/>
                  <a:ext cx="392700" cy="3927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34100" lIns="34100" spcFirstLastPara="1" rIns="34100" wrap="square" tIns="341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546"/>
                </a:p>
              </p:txBody>
            </p:sp>
            <p:sp>
              <p:nvSpPr>
                <p:cNvPr id="298" name="Google Shape;298;p16"/>
                <p:cNvSpPr txBox="1"/>
                <p:nvPr/>
              </p:nvSpPr>
              <p:spPr>
                <a:xfrm>
                  <a:off x="3894883" y="1893728"/>
                  <a:ext cx="588000" cy="43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100" lIns="34100" spcFirstLastPara="1" rIns="34100" wrap="square" tIns="34100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546">
                      <a:solidFill>
                        <a:schemeClr val="lt1"/>
                      </a:solidFill>
                    </a:rPr>
                    <a:t>11’</a:t>
                  </a:r>
                  <a:endParaRPr sz="546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299" name="Google Shape;299;p16"/>
          <p:cNvGrpSpPr/>
          <p:nvPr/>
        </p:nvGrpSpPr>
        <p:grpSpPr>
          <a:xfrm>
            <a:off x="1118419" y="4071719"/>
            <a:ext cx="1118441" cy="835931"/>
            <a:chOff x="1118419" y="4071719"/>
            <a:chExt cx="1118441" cy="835931"/>
          </a:xfrm>
        </p:grpSpPr>
        <p:pic>
          <p:nvPicPr>
            <p:cNvPr id="300" name="Google Shape;300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06300" y="4221850"/>
              <a:ext cx="1030560" cy="685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1" name="Google Shape;301;p16"/>
            <p:cNvGrpSpPr/>
            <p:nvPr/>
          </p:nvGrpSpPr>
          <p:grpSpPr>
            <a:xfrm>
              <a:off x="1118419" y="4071719"/>
              <a:ext cx="184536" cy="191664"/>
              <a:chOff x="3975038" y="1893742"/>
              <a:chExt cx="419400" cy="435600"/>
            </a:xfrm>
          </p:grpSpPr>
          <p:sp>
            <p:nvSpPr>
              <p:cNvPr id="302" name="Google Shape;302;p16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03" name="Google Shape;303;p16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10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17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0" name="Google Shape;310;p17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변경 버튼 (</a:t>
                      </a:r>
                      <a:r>
                        <a:rPr lang="ko" sz="800"/>
                        <a:t>SCR-CAL-01 / (7))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비밀번호 변경 모달(1) 현출</a:t>
                      </a:r>
                      <a:endParaRPr sz="800"/>
                    </a:p>
                  </a:txBody>
                  <a:tcPr marT="34300" marB="34300" marR="68600" marL="6860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기존 비밀번호 입력 요소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2’) 기존 비밀번호 미일치시, 경고 문구 현출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비밀번호 입력 요소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3’) 새 비밀번호 제약 조건: 알파벳 대/소문자, 숫자를 전부 포함한 8자 이상 15자 이하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3’’) </a:t>
                      </a:r>
                      <a:r>
                        <a:rPr lang="ko" sz="800"/>
                        <a:t>비밀번호 제약 조건 미충족시, 경고 문구 현출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비밀번호 확인 입력 요소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4’) 새 비밀번호 미일치시, 경고 문구 현출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5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비밀번호 변경 확인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클릭 시, 입력한 새 비밀번호로 비밀번호가 변경됨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6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비밀번호 변경 취소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클릭 시, 홈(SCR-CAL-01)으로 이동</a:t>
                      </a:r>
                      <a:endParaRPr sz="8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1" name="Google Shape;311;p17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비밀번호 변경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SCR-CAL-02</a:t>
                      </a:r>
                      <a:endParaRPr b="0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로그인 &gt; 홈 &gt; </a:t>
                      </a:r>
                      <a:r>
                        <a:rPr lang="ko" sz="900"/>
                        <a:t>비밀번호 변경</a:t>
                      </a:r>
                      <a:endParaRPr sz="9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REQ-MEM-008</a:t>
                      </a:r>
                      <a:endParaRPr sz="9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312" name="Google Shape;312;p17"/>
          <p:cNvGrpSpPr/>
          <p:nvPr/>
        </p:nvGrpSpPr>
        <p:grpSpPr>
          <a:xfrm>
            <a:off x="1758073" y="3952844"/>
            <a:ext cx="1177377" cy="1129000"/>
            <a:chOff x="1758073" y="3952844"/>
            <a:chExt cx="1177377" cy="1129000"/>
          </a:xfrm>
        </p:grpSpPr>
        <p:pic>
          <p:nvPicPr>
            <p:cNvPr id="313" name="Google Shape;31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7575" y="3952844"/>
              <a:ext cx="1027875" cy="1129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314" name="Google Shape;314;p17"/>
            <p:cNvGrpSpPr/>
            <p:nvPr/>
          </p:nvGrpSpPr>
          <p:grpSpPr>
            <a:xfrm>
              <a:off x="1758073" y="4252000"/>
              <a:ext cx="194304" cy="191664"/>
              <a:chOff x="3962144" y="1893743"/>
              <a:chExt cx="441600" cy="435600"/>
            </a:xfrm>
          </p:grpSpPr>
          <p:sp>
            <p:nvSpPr>
              <p:cNvPr id="315" name="Google Shape;315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16" name="Google Shape;316;p17"/>
              <p:cNvSpPr txBox="1"/>
              <p:nvPr/>
            </p:nvSpPr>
            <p:spPr>
              <a:xfrm>
                <a:off x="3962144" y="1893743"/>
                <a:ext cx="441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17" name="Google Shape;317;p17"/>
          <p:cNvGrpSpPr/>
          <p:nvPr/>
        </p:nvGrpSpPr>
        <p:grpSpPr>
          <a:xfrm>
            <a:off x="117550" y="911050"/>
            <a:ext cx="5926199" cy="2680222"/>
            <a:chOff x="117550" y="911050"/>
            <a:chExt cx="5926199" cy="2680222"/>
          </a:xfrm>
        </p:grpSpPr>
        <p:pic>
          <p:nvPicPr>
            <p:cNvPr id="318" name="Google Shape;31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550" y="911050"/>
              <a:ext cx="5926199" cy="268022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319" name="Google Shape;319;p17"/>
            <p:cNvGrpSpPr/>
            <p:nvPr/>
          </p:nvGrpSpPr>
          <p:grpSpPr>
            <a:xfrm>
              <a:off x="2125400" y="1274376"/>
              <a:ext cx="172788" cy="191664"/>
              <a:chOff x="3986600" y="1893749"/>
              <a:chExt cx="392700" cy="435600"/>
            </a:xfrm>
          </p:grpSpPr>
          <p:sp>
            <p:nvSpPr>
              <p:cNvPr id="320" name="Google Shape;320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21" name="Google Shape;321;p17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22" name="Google Shape;322;p17"/>
            <p:cNvGrpSpPr/>
            <p:nvPr/>
          </p:nvGrpSpPr>
          <p:grpSpPr>
            <a:xfrm>
              <a:off x="2135434" y="1733378"/>
              <a:ext cx="172788" cy="191664"/>
              <a:chOff x="3986600" y="1893749"/>
              <a:chExt cx="392700" cy="435600"/>
            </a:xfrm>
          </p:grpSpPr>
          <p:sp>
            <p:nvSpPr>
              <p:cNvPr id="323" name="Google Shape;323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24" name="Google Shape;324;p17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25" name="Google Shape;325;p17"/>
            <p:cNvGrpSpPr/>
            <p:nvPr/>
          </p:nvGrpSpPr>
          <p:grpSpPr>
            <a:xfrm>
              <a:off x="2125407" y="2300169"/>
              <a:ext cx="172788" cy="191664"/>
              <a:chOff x="3986600" y="1893749"/>
              <a:chExt cx="392700" cy="435600"/>
            </a:xfrm>
          </p:grpSpPr>
          <p:sp>
            <p:nvSpPr>
              <p:cNvPr id="326" name="Google Shape;326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27" name="Google Shape;327;p17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28" name="Google Shape;328;p17"/>
            <p:cNvGrpSpPr/>
            <p:nvPr/>
          </p:nvGrpSpPr>
          <p:grpSpPr>
            <a:xfrm>
              <a:off x="2125407" y="2518775"/>
              <a:ext cx="172788" cy="191664"/>
              <a:chOff x="3986600" y="1893749"/>
              <a:chExt cx="392700" cy="435600"/>
            </a:xfrm>
          </p:grpSpPr>
          <p:sp>
            <p:nvSpPr>
              <p:cNvPr id="329" name="Google Shape;329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30" name="Google Shape;330;p17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31" name="Google Shape;331;p17"/>
            <p:cNvGrpSpPr/>
            <p:nvPr/>
          </p:nvGrpSpPr>
          <p:grpSpPr>
            <a:xfrm>
              <a:off x="2096636" y="2108525"/>
              <a:ext cx="258720" cy="191664"/>
              <a:chOff x="3921212" y="1893764"/>
              <a:chExt cx="588000" cy="435600"/>
            </a:xfrm>
          </p:grpSpPr>
          <p:sp>
            <p:nvSpPr>
              <p:cNvPr id="332" name="Google Shape;332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33" name="Google Shape;333;p17"/>
              <p:cNvSpPr txBox="1"/>
              <p:nvPr/>
            </p:nvSpPr>
            <p:spPr>
              <a:xfrm>
                <a:off x="3921212" y="1893764"/>
                <a:ext cx="588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34" name="Google Shape;334;p17"/>
          <p:cNvGrpSpPr/>
          <p:nvPr/>
        </p:nvGrpSpPr>
        <p:grpSpPr>
          <a:xfrm>
            <a:off x="3261841" y="3844339"/>
            <a:ext cx="1195033" cy="1241942"/>
            <a:chOff x="3261841" y="3844339"/>
            <a:chExt cx="1195033" cy="1241942"/>
          </a:xfrm>
        </p:grpSpPr>
        <p:pic>
          <p:nvPicPr>
            <p:cNvPr id="335" name="Google Shape;33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28999" y="3844339"/>
              <a:ext cx="1027875" cy="124194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336" name="Google Shape;336;p17"/>
            <p:cNvGrpSpPr/>
            <p:nvPr/>
          </p:nvGrpSpPr>
          <p:grpSpPr>
            <a:xfrm>
              <a:off x="3480444" y="4842425"/>
              <a:ext cx="172788" cy="191664"/>
              <a:chOff x="3986600" y="1893749"/>
              <a:chExt cx="392700" cy="435600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38" name="Google Shape;338;p17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5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39" name="Google Shape;339;p17"/>
            <p:cNvGrpSpPr/>
            <p:nvPr/>
          </p:nvGrpSpPr>
          <p:grpSpPr>
            <a:xfrm>
              <a:off x="4198219" y="4842427"/>
              <a:ext cx="172788" cy="191664"/>
              <a:chOff x="3986600" y="1893749"/>
              <a:chExt cx="392700" cy="435600"/>
            </a:xfrm>
          </p:grpSpPr>
          <p:sp>
            <p:nvSpPr>
              <p:cNvPr id="340" name="Google Shape;340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41" name="Google Shape;341;p17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42" name="Google Shape;342;p17"/>
            <p:cNvGrpSpPr/>
            <p:nvPr/>
          </p:nvGrpSpPr>
          <p:grpSpPr>
            <a:xfrm>
              <a:off x="3286192" y="4719175"/>
              <a:ext cx="194267" cy="191664"/>
              <a:chOff x="3986600" y="1893745"/>
              <a:chExt cx="441517" cy="435600"/>
            </a:xfrm>
          </p:grpSpPr>
          <p:sp>
            <p:nvSpPr>
              <p:cNvPr id="343" name="Google Shape;343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44" name="Google Shape;344;p17"/>
              <p:cNvSpPr txBox="1"/>
              <p:nvPr/>
            </p:nvSpPr>
            <p:spPr>
              <a:xfrm>
                <a:off x="3993717" y="1893745"/>
                <a:ext cx="434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45" name="Google Shape;345;p17"/>
            <p:cNvGrpSpPr/>
            <p:nvPr/>
          </p:nvGrpSpPr>
          <p:grpSpPr>
            <a:xfrm>
              <a:off x="3261841" y="4527500"/>
              <a:ext cx="258720" cy="191664"/>
              <a:chOff x="3921212" y="1893764"/>
              <a:chExt cx="588000" cy="435600"/>
            </a:xfrm>
          </p:grpSpPr>
          <p:sp>
            <p:nvSpPr>
              <p:cNvPr id="346" name="Google Shape;346;p17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47" name="Google Shape;347;p17"/>
              <p:cNvSpPr txBox="1"/>
              <p:nvPr/>
            </p:nvSpPr>
            <p:spPr>
              <a:xfrm>
                <a:off x="3921212" y="1893764"/>
                <a:ext cx="588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8"/>
          <p:cNvGrpSpPr/>
          <p:nvPr/>
        </p:nvGrpSpPr>
        <p:grpSpPr>
          <a:xfrm>
            <a:off x="48519" y="890198"/>
            <a:ext cx="5995232" cy="2691451"/>
            <a:chOff x="48519" y="890198"/>
            <a:chExt cx="5995232" cy="2691451"/>
          </a:xfrm>
        </p:grpSpPr>
        <p:pic>
          <p:nvPicPr>
            <p:cNvPr id="354" name="Google Shape;35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550" y="890198"/>
              <a:ext cx="5926201" cy="26914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355" name="Google Shape;355;p18"/>
            <p:cNvGrpSpPr/>
            <p:nvPr/>
          </p:nvGrpSpPr>
          <p:grpSpPr>
            <a:xfrm>
              <a:off x="48519" y="1374203"/>
              <a:ext cx="172788" cy="191664"/>
              <a:chOff x="3986600" y="1893749"/>
              <a:chExt cx="392700" cy="435600"/>
            </a:xfrm>
          </p:grpSpPr>
          <p:sp>
            <p:nvSpPr>
              <p:cNvPr id="356" name="Google Shape;356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57" name="Google Shape;357;p18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58" name="Google Shape;358;p18"/>
            <p:cNvGrpSpPr/>
            <p:nvPr/>
          </p:nvGrpSpPr>
          <p:grpSpPr>
            <a:xfrm>
              <a:off x="48519" y="1814085"/>
              <a:ext cx="172788" cy="191664"/>
              <a:chOff x="3986600" y="1893749"/>
              <a:chExt cx="392700" cy="435600"/>
            </a:xfrm>
          </p:grpSpPr>
          <p:sp>
            <p:nvSpPr>
              <p:cNvPr id="359" name="Google Shape;359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60" name="Google Shape;360;p18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61" name="Google Shape;361;p18"/>
            <p:cNvGrpSpPr/>
            <p:nvPr/>
          </p:nvGrpSpPr>
          <p:grpSpPr>
            <a:xfrm>
              <a:off x="1256844" y="1439903"/>
              <a:ext cx="172788" cy="191664"/>
              <a:chOff x="3986600" y="1893749"/>
              <a:chExt cx="392700" cy="435600"/>
            </a:xfrm>
          </p:grpSpPr>
          <p:sp>
            <p:nvSpPr>
              <p:cNvPr id="362" name="Google Shape;362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63" name="Google Shape;363;p18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5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64" name="Google Shape;364;p18"/>
            <p:cNvGrpSpPr/>
            <p:nvPr/>
          </p:nvGrpSpPr>
          <p:grpSpPr>
            <a:xfrm>
              <a:off x="48520" y="1163171"/>
              <a:ext cx="172788" cy="191664"/>
              <a:chOff x="3986600" y="1893749"/>
              <a:chExt cx="392700" cy="435600"/>
            </a:xfrm>
          </p:grpSpPr>
          <p:sp>
            <p:nvSpPr>
              <p:cNvPr id="365" name="Google Shape;365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66" name="Google Shape;366;p18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67" name="Google Shape;367;p18"/>
            <p:cNvGrpSpPr/>
            <p:nvPr/>
          </p:nvGrpSpPr>
          <p:grpSpPr>
            <a:xfrm>
              <a:off x="591047" y="3023421"/>
              <a:ext cx="172788" cy="191664"/>
              <a:chOff x="3986600" y="1893749"/>
              <a:chExt cx="392700" cy="435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69" name="Google Shape;369;p18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70" name="Google Shape;370;p18"/>
            <p:cNvGrpSpPr/>
            <p:nvPr/>
          </p:nvGrpSpPr>
          <p:grpSpPr>
            <a:xfrm>
              <a:off x="1408744" y="1798460"/>
              <a:ext cx="229944" cy="191664"/>
              <a:chOff x="3939156" y="1893742"/>
              <a:chExt cx="522600" cy="435600"/>
            </a:xfrm>
          </p:grpSpPr>
          <p:sp>
            <p:nvSpPr>
              <p:cNvPr id="371" name="Google Shape;371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72" name="Google Shape;372;p18"/>
              <p:cNvSpPr txBox="1"/>
              <p:nvPr/>
            </p:nvSpPr>
            <p:spPr>
              <a:xfrm>
                <a:off x="3939156" y="1893742"/>
                <a:ext cx="522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5’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3231269" y="2856819"/>
              <a:ext cx="172788" cy="191664"/>
              <a:chOff x="3986600" y="1893749"/>
              <a:chExt cx="392700" cy="435600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75" name="Google Shape;375;p18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7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aphicFrame>
        <p:nvGraphicFramePr>
          <p:cNvPr id="376" name="Google Shape;376;p18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7" name="Google Shape;377;p18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258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홈</a:t>
                      </a:r>
                      <a:r>
                        <a:rPr lang="ko" sz="700"/>
                        <a:t> 페이지 </a:t>
                      </a:r>
                      <a:r>
                        <a:rPr lang="ko" sz="700"/>
                        <a:t>사이드 바의 관리자 홈 클릭 시, 관리자 홈으로 이동 </a:t>
                      </a:r>
                      <a:endParaRPr sz="7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45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클릭 시, 홈(</a:t>
                      </a:r>
                      <a:r>
                        <a:rPr lang="ko" sz="700"/>
                        <a:t>SCR-CAL-01)으로  이동</a:t>
                      </a:r>
                      <a:endParaRPr sz="7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부서 검색 창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사용자 직접 타이핑을 통해 검색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검색 시, 아래 부서 현출 내용 변경 </a:t>
                      </a:r>
                      <a:endParaRPr sz="7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부서 목록 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</a:t>
                      </a:r>
                      <a:r>
                        <a:rPr lang="ko" sz="700"/>
                        <a:t>클릭 시, 해당 부서 내부 인원 목록(5) 현출</a:t>
                      </a:r>
                      <a:endParaRPr sz="7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5</a:t>
                      </a:r>
                      <a:endParaRPr b="1" sz="900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선택된 부서 내부 인원 목록 현출 요소 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5') 세부 인원 요소 → 클릭 시, 인원 상세 정보 패널(6) 오픈</a:t>
                      </a:r>
                      <a:endParaRPr sz="7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6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인원 상세 정보 패널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각 요소 (이름, 생년월일, 부서, 업무)에 대해선 사용자 직접 클릭 및 타이핑을 통해 내용 수정 가능 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6') 비밀번호 초기화 버튼 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클릭 시, 사용자 생년월일로 비밀번호 초기화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6'') 관리자 권한 부여 체크 박스 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빈 박스일 경우 : 클릭 시, 체크 모양으로 전환 및 해당 사용자에게 관리자 권한 부여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체크 모양 박스일 경우 : 클릭 시, 빈 박스 모양으로 전환 및 해당 사용자 관리자 권환 미부여 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6''') 사용자 정보 수정 버튼 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→ 클릭 시, 수정한 내용 저장 및 정보 변경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6’’’’) 해당 사용자 삭제 버튼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→ 클릭 시, 해당 사용자가 삭제되며 부서 내부 인원 목록에서 사짐</a:t>
                      </a:r>
                      <a:endParaRPr sz="7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1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7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사용자 추가 버튼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 우측에 사용자 등록 패널(8)이 오픈됨</a:t>
                      </a:r>
                      <a:endParaRPr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7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8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등록 패널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각 요소 (이름, 생년월일, 부서, 업무)에 대해선 사용자 직접 클릭 및 타이핑을 통해 내용 수정 가능</a:t>
                      </a:r>
                      <a:br>
                        <a:rPr lang="ko" sz="700"/>
                      </a:br>
                      <a:br>
                        <a:rPr lang="ko" sz="700"/>
                      </a:br>
                      <a:r>
                        <a:rPr lang="ko" sz="700"/>
                        <a:t>8') 신규 사용자 등록 버튼 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클릭 시, 입력한 내용의 사용자 신규 등록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8'') 취소 버튼 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→ 클릭 시, 입력 내용 리셋 및 사용자 등록 패널 닫힘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/>
                        <a:t>8’’’) 필수 입력 요소 미입력 후 등록 버튼 클릭 시, 경고 문구 </a:t>
                      </a:r>
                      <a:endParaRPr sz="7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8" name="Google Shape;378;p18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관리자 홈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SCR-MEM-02 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로그인 &gt; 홈 &gt; 관리자 홈</a:t>
                      </a:r>
                      <a:endParaRPr sz="9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REQ-MEM-001</a:t>
                      </a:r>
                      <a:endParaRPr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379" name="Google Shape;379;p18"/>
          <p:cNvGrpSpPr/>
          <p:nvPr/>
        </p:nvGrpSpPr>
        <p:grpSpPr>
          <a:xfrm>
            <a:off x="85188" y="3581650"/>
            <a:ext cx="2877080" cy="1512349"/>
            <a:chOff x="450925" y="3581650"/>
            <a:chExt cx="2877080" cy="1512349"/>
          </a:xfrm>
        </p:grpSpPr>
        <p:pic>
          <p:nvPicPr>
            <p:cNvPr id="380" name="Google Shape;38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925" y="3581650"/>
              <a:ext cx="2877080" cy="15123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381" name="Google Shape;381;p18"/>
            <p:cNvGrpSpPr/>
            <p:nvPr/>
          </p:nvGrpSpPr>
          <p:grpSpPr>
            <a:xfrm>
              <a:off x="2182719" y="3737078"/>
              <a:ext cx="172788" cy="191664"/>
              <a:chOff x="3986600" y="1893749"/>
              <a:chExt cx="392700" cy="435600"/>
            </a:xfrm>
          </p:grpSpPr>
          <p:sp>
            <p:nvSpPr>
              <p:cNvPr id="382" name="Google Shape;382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83" name="Google Shape;383;p18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84" name="Google Shape;384;p18"/>
          <p:cNvGrpSpPr/>
          <p:nvPr/>
        </p:nvGrpSpPr>
        <p:grpSpPr>
          <a:xfrm>
            <a:off x="3076972" y="3325466"/>
            <a:ext cx="1368927" cy="1751272"/>
            <a:chOff x="3584972" y="3333428"/>
            <a:chExt cx="1368927" cy="1751272"/>
          </a:xfrm>
        </p:grpSpPr>
        <p:pic>
          <p:nvPicPr>
            <p:cNvPr id="385" name="Google Shape;38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38150" y="3412753"/>
              <a:ext cx="1215750" cy="167194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386" name="Google Shape;386;p18"/>
            <p:cNvGrpSpPr/>
            <p:nvPr/>
          </p:nvGrpSpPr>
          <p:grpSpPr>
            <a:xfrm>
              <a:off x="3638119" y="3333428"/>
              <a:ext cx="172788" cy="191664"/>
              <a:chOff x="3986600" y="1893749"/>
              <a:chExt cx="392700" cy="435600"/>
            </a:xfrm>
          </p:grpSpPr>
          <p:sp>
            <p:nvSpPr>
              <p:cNvPr id="387" name="Google Shape;387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88" name="Google Shape;388;p18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89" name="Google Shape;389;p18"/>
            <p:cNvGrpSpPr/>
            <p:nvPr/>
          </p:nvGrpSpPr>
          <p:grpSpPr>
            <a:xfrm>
              <a:off x="4346072" y="3854900"/>
              <a:ext cx="308484" cy="191664"/>
              <a:chOff x="3865810" y="1893742"/>
              <a:chExt cx="701100" cy="435600"/>
            </a:xfrm>
          </p:grpSpPr>
          <p:sp>
            <p:nvSpPr>
              <p:cNvPr id="390" name="Google Shape;390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91" name="Google Shape;391;p18"/>
              <p:cNvSpPr txBox="1"/>
              <p:nvPr/>
            </p:nvSpPr>
            <p:spPr>
              <a:xfrm>
                <a:off x="3865810" y="1893742"/>
                <a:ext cx="7011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92" name="Google Shape;392;p18"/>
            <p:cNvGrpSpPr/>
            <p:nvPr/>
          </p:nvGrpSpPr>
          <p:grpSpPr>
            <a:xfrm>
              <a:off x="3584972" y="4418800"/>
              <a:ext cx="308484" cy="191664"/>
              <a:chOff x="3865811" y="1893742"/>
              <a:chExt cx="701100" cy="435600"/>
            </a:xfrm>
          </p:grpSpPr>
          <p:sp>
            <p:nvSpPr>
              <p:cNvPr id="393" name="Google Shape;393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94" name="Google Shape;394;p18"/>
              <p:cNvSpPr txBox="1"/>
              <p:nvPr/>
            </p:nvSpPr>
            <p:spPr>
              <a:xfrm>
                <a:off x="3865811" y="1893742"/>
                <a:ext cx="7011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95" name="Google Shape;395;p18"/>
            <p:cNvGrpSpPr/>
            <p:nvPr/>
          </p:nvGrpSpPr>
          <p:grpSpPr>
            <a:xfrm>
              <a:off x="3623006" y="4779850"/>
              <a:ext cx="229944" cy="191664"/>
              <a:chOff x="3905319" y="1893742"/>
              <a:chExt cx="522600" cy="435600"/>
            </a:xfrm>
          </p:grpSpPr>
          <p:sp>
            <p:nvSpPr>
              <p:cNvPr id="396" name="Google Shape;396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397" name="Google Shape;397;p18"/>
              <p:cNvSpPr txBox="1"/>
              <p:nvPr/>
            </p:nvSpPr>
            <p:spPr>
              <a:xfrm>
                <a:off x="3905319" y="1893742"/>
                <a:ext cx="522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6’’’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98" name="Google Shape;398;p18"/>
          <p:cNvGrpSpPr/>
          <p:nvPr/>
        </p:nvGrpSpPr>
        <p:grpSpPr>
          <a:xfrm>
            <a:off x="4542201" y="3357225"/>
            <a:ext cx="1347601" cy="1730429"/>
            <a:chOff x="4542201" y="3357225"/>
            <a:chExt cx="1347601" cy="1730429"/>
          </a:xfrm>
        </p:grpSpPr>
        <p:pic>
          <p:nvPicPr>
            <p:cNvPr id="399" name="Google Shape;399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74052" y="3409823"/>
              <a:ext cx="1215750" cy="167783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400" name="Google Shape;400;p18"/>
            <p:cNvGrpSpPr/>
            <p:nvPr/>
          </p:nvGrpSpPr>
          <p:grpSpPr>
            <a:xfrm>
              <a:off x="4571994" y="3357225"/>
              <a:ext cx="177822" cy="191664"/>
              <a:chOff x="3986600" y="1893742"/>
              <a:chExt cx="404142" cy="435600"/>
            </a:xfrm>
          </p:grpSpPr>
          <p:sp>
            <p:nvSpPr>
              <p:cNvPr id="401" name="Google Shape;401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02" name="Google Shape;402;p18"/>
              <p:cNvSpPr txBox="1"/>
              <p:nvPr/>
            </p:nvSpPr>
            <p:spPr>
              <a:xfrm>
                <a:off x="3998042" y="1893742"/>
                <a:ext cx="3927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8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03" name="Google Shape;403;p18"/>
            <p:cNvGrpSpPr/>
            <p:nvPr/>
          </p:nvGrpSpPr>
          <p:grpSpPr>
            <a:xfrm>
              <a:off x="4576469" y="4795500"/>
              <a:ext cx="177822" cy="191664"/>
              <a:chOff x="3986600" y="1893742"/>
              <a:chExt cx="404142" cy="435600"/>
            </a:xfrm>
          </p:grpSpPr>
          <p:sp>
            <p:nvSpPr>
              <p:cNvPr id="404" name="Google Shape;404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05" name="Google Shape;405;p18"/>
              <p:cNvSpPr txBox="1"/>
              <p:nvPr/>
            </p:nvSpPr>
            <p:spPr>
              <a:xfrm>
                <a:off x="3998042" y="1893742"/>
                <a:ext cx="3927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8’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06" name="Google Shape;406;p18"/>
            <p:cNvGrpSpPr/>
            <p:nvPr/>
          </p:nvGrpSpPr>
          <p:grpSpPr>
            <a:xfrm>
              <a:off x="5334094" y="4795500"/>
              <a:ext cx="177822" cy="191664"/>
              <a:chOff x="3986600" y="1893742"/>
              <a:chExt cx="404142" cy="435600"/>
            </a:xfrm>
          </p:grpSpPr>
          <p:sp>
            <p:nvSpPr>
              <p:cNvPr id="407" name="Google Shape;407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08" name="Google Shape;408;p18"/>
              <p:cNvSpPr txBox="1"/>
              <p:nvPr/>
            </p:nvSpPr>
            <p:spPr>
              <a:xfrm>
                <a:off x="3998042" y="1893742"/>
                <a:ext cx="3927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8’’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09" name="Google Shape;409;p18"/>
            <p:cNvGrpSpPr/>
            <p:nvPr/>
          </p:nvGrpSpPr>
          <p:grpSpPr>
            <a:xfrm>
              <a:off x="4542201" y="3646150"/>
              <a:ext cx="229944" cy="191664"/>
              <a:chOff x="3944798" y="1893742"/>
              <a:chExt cx="522600" cy="435600"/>
            </a:xfrm>
          </p:grpSpPr>
          <p:sp>
            <p:nvSpPr>
              <p:cNvPr id="410" name="Google Shape;410;p18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11" name="Google Shape;411;p18"/>
              <p:cNvSpPr txBox="1"/>
              <p:nvPr/>
            </p:nvSpPr>
            <p:spPr>
              <a:xfrm>
                <a:off x="3944798" y="1893742"/>
                <a:ext cx="522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8’’’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412" name="Google Shape;412;p18"/>
          <p:cNvGrpSpPr/>
          <p:nvPr/>
        </p:nvGrpSpPr>
        <p:grpSpPr>
          <a:xfrm>
            <a:off x="3878079" y="4783889"/>
            <a:ext cx="308748" cy="191664"/>
            <a:chOff x="3858415" y="1896427"/>
            <a:chExt cx="701700" cy="435600"/>
          </a:xfrm>
        </p:grpSpPr>
        <p:sp>
          <p:nvSpPr>
            <p:cNvPr id="413" name="Google Shape;413;p18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414" name="Google Shape;414;p18"/>
            <p:cNvSpPr txBox="1"/>
            <p:nvPr/>
          </p:nvSpPr>
          <p:spPr>
            <a:xfrm>
              <a:off x="3858415" y="1896427"/>
              <a:ext cx="701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6’’’’</a:t>
              </a:r>
              <a:endParaRPr sz="685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" y="889200"/>
            <a:ext cx="5993999" cy="2692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1" name="Google Shape;421;p19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2" name="Google Shape;422;p19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새 회의 생성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SCR-MEET-01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/>
                        <a:t>로그인 &gt; 홈 &gt; 새 회의 생성</a:t>
                      </a:r>
                      <a:endParaRPr sz="900">
                        <a:solidFill>
                          <a:schemeClr val="dk1"/>
                        </a:solidFill>
                        <a:latin typeface="Aptos"/>
                        <a:ea typeface="Aptos"/>
                        <a:cs typeface="Aptos"/>
                        <a:sym typeface="Aptos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REQ-MEET-001</a:t>
                      </a:r>
                      <a:endParaRPr sz="9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pSp>
        <p:nvGrpSpPr>
          <p:cNvPr id="423" name="Google Shape;423;p19"/>
          <p:cNvGrpSpPr/>
          <p:nvPr/>
        </p:nvGrpSpPr>
        <p:grpSpPr>
          <a:xfrm>
            <a:off x="621860" y="3995882"/>
            <a:ext cx="1529640" cy="1087418"/>
            <a:chOff x="621860" y="3995882"/>
            <a:chExt cx="1529640" cy="1087418"/>
          </a:xfrm>
        </p:grpSpPr>
        <p:pic>
          <p:nvPicPr>
            <p:cNvPr id="424" name="Google Shape;42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1625" y="3995882"/>
              <a:ext cx="1449875" cy="108741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425" name="Google Shape;425;p19"/>
            <p:cNvGrpSpPr/>
            <p:nvPr/>
          </p:nvGrpSpPr>
          <p:grpSpPr>
            <a:xfrm>
              <a:off x="621860" y="4157262"/>
              <a:ext cx="172788" cy="191664"/>
              <a:chOff x="3986600" y="1893749"/>
              <a:chExt cx="392700" cy="435600"/>
            </a:xfrm>
          </p:grpSpPr>
          <p:sp>
            <p:nvSpPr>
              <p:cNvPr id="426" name="Google Shape;426;p19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27" name="Google Shape;427;p19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5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aphicFrame>
        <p:nvGraphicFramePr>
          <p:cNvPr id="428" name="Google Shape;428;p19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제목 입력 요소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사용자 타이핑을 통해 직접 입력 가능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일시 입력 요소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사용자 타이핑을 통해 직접 입력 가능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장소 입력 요소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→ 사용자 타이핑을 통해 직접 입력 가능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496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특화 도메인 선택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회의와 관련된 업무 도메인 선택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기본값 OFF, 도메인 선택 시 특화 도메인 기반 회의록 이해 기능 활성화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733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5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참석자 선택 </a:t>
                      </a:r>
                      <a:r>
                        <a:rPr lang="ko" sz="800"/>
                        <a:t>부서 목록 트리 메뉴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좌측 : 조직 트리, </a:t>
                      </a:r>
                      <a:r>
                        <a:rPr lang="ko" sz="800"/>
                        <a:t>'▶' 클릭 시 하위 부서가 확장/숨김, 이름 클릭 시 참석자 리스트에 추가됨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우측 : 선택된 참석자 리스트, 선택된 이름이 태그 형태로 표시됨, 각 태그의 ‘x’ 버튼으로 삭제 가능 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501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6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비공개 회의 체크박스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기본값 미체크, 체크 시 회의 참석자와 참석자의 부서원 전체에게 공개됨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46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7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 시작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새 회의 녹음(</a:t>
                      </a:r>
                      <a:r>
                        <a:rPr lang="ko" sz="800"/>
                        <a:t>SCR-MEET-02)으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로 이동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29" name="Google Shape;429;p19"/>
          <p:cNvGrpSpPr/>
          <p:nvPr/>
        </p:nvGrpSpPr>
        <p:grpSpPr>
          <a:xfrm>
            <a:off x="1246996" y="1465781"/>
            <a:ext cx="172788" cy="191664"/>
            <a:chOff x="3986600" y="1893749"/>
            <a:chExt cx="392700" cy="435600"/>
          </a:xfrm>
        </p:grpSpPr>
        <p:sp>
          <p:nvSpPr>
            <p:cNvPr id="430" name="Google Shape;430;p1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431" name="Google Shape;431;p19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432" name="Google Shape;432;p19"/>
          <p:cNvGrpSpPr/>
          <p:nvPr/>
        </p:nvGrpSpPr>
        <p:grpSpPr>
          <a:xfrm>
            <a:off x="1246995" y="1816754"/>
            <a:ext cx="172788" cy="191664"/>
            <a:chOff x="3986600" y="1893749"/>
            <a:chExt cx="392700" cy="435600"/>
          </a:xfrm>
        </p:grpSpPr>
        <p:sp>
          <p:nvSpPr>
            <p:cNvPr id="433" name="Google Shape;433;p1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434" name="Google Shape;434;p19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2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435" name="Google Shape;435;p19"/>
          <p:cNvGrpSpPr/>
          <p:nvPr/>
        </p:nvGrpSpPr>
        <p:grpSpPr>
          <a:xfrm>
            <a:off x="1247000" y="2140091"/>
            <a:ext cx="172788" cy="191664"/>
            <a:chOff x="3986600" y="1893749"/>
            <a:chExt cx="392700" cy="435600"/>
          </a:xfrm>
        </p:grpSpPr>
        <p:sp>
          <p:nvSpPr>
            <p:cNvPr id="436" name="Google Shape;436;p1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437" name="Google Shape;437;p19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3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438" name="Google Shape;438;p19"/>
          <p:cNvGrpSpPr/>
          <p:nvPr/>
        </p:nvGrpSpPr>
        <p:grpSpPr>
          <a:xfrm>
            <a:off x="1246992" y="2501244"/>
            <a:ext cx="172788" cy="191664"/>
            <a:chOff x="3986600" y="1893749"/>
            <a:chExt cx="392700" cy="435600"/>
          </a:xfrm>
        </p:grpSpPr>
        <p:sp>
          <p:nvSpPr>
            <p:cNvPr id="439" name="Google Shape;439;p1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440" name="Google Shape;440;p19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4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441" name="Google Shape;441;p19"/>
          <p:cNvGrpSpPr/>
          <p:nvPr/>
        </p:nvGrpSpPr>
        <p:grpSpPr>
          <a:xfrm>
            <a:off x="3501990" y="2909351"/>
            <a:ext cx="172788" cy="191664"/>
            <a:chOff x="3986600" y="1893749"/>
            <a:chExt cx="392700" cy="435600"/>
          </a:xfrm>
        </p:grpSpPr>
        <p:sp>
          <p:nvSpPr>
            <p:cNvPr id="442" name="Google Shape;442;p1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443" name="Google Shape;443;p19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6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444" name="Google Shape;444;p19"/>
          <p:cNvGrpSpPr/>
          <p:nvPr/>
        </p:nvGrpSpPr>
        <p:grpSpPr>
          <a:xfrm>
            <a:off x="4822669" y="3176078"/>
            <a:ext cx="172788" cy="191664"/>
            <a:chOff x="3986600" y="1893749"/>
            <a:chExt cx="392700" cy="435600"/>
          </a:xfrm>
        </p:grpSpPr>
        <p:sp>
          <p:nvSpPr>
            <p:cNvPr id="445" name="Google Shape;445;p1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7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447" name="Google Shape;447;p19"/>
          <p:cNvGrpSpPr/>
          <p:nvPr/>
        </p:nvGrpSpPr>
        <p:grpSpPr>
          <a:xfrm>
            <a:off x="3584135" y="1531687"/>
            <a:ext cx="172788" cy="191664"/>
            <a:chOff x="3986600" y="1893749"/>
            <a:chExt cx="392700" cy="435600"/>
          </a:xfrm>
        </p:grpSpPr>
        <p:sp>
          <p:nvSpPr>
            <p:cNvPr id="448" name="Google Shape;448;p19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449" name="Google Shape;449;p19"/>
            <p:cNvSpPr txBox="1"/>
            <p:nvPr/>
          </p:nvSpPr>
          <p:spPr>
            <a:xfrm>
              <a:off x="4010143" y="1893749"/>
              <a:ext cx="345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5</a:t>
              </a:r>
              <a:endParaRPr sz="685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20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906335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6" name="Google Shape;456;p20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새 회의 녹음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SCR-MEET-02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로그인 &gt; 홈 &gt; 새 회의 생성 &gt; 새 회의 녹음</a:t>
                      </a:r>
                      <a:endParaRPr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REQ-MEET-002, REQ-MEET-003</a:t>
                      </a:r>
                      <a:endParaRPr sz="9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457" name="Google Shape;457;p20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564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283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800"/>
                        <a:t>회의 상세 정보 표시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녹음 시작 / 일시정지 / 녹음 종료 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녹음 시작 버튼  클릭 시, 녹음 진행 중(2’) 형태로 변환 및 녹음 버튼 비활성화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녹음 종료 버튼 클릭 시, 녹음 종료(2’’) 형태로 변환 및 녹음 완료 안내문 현출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녹음 파일 업로드 요소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녹음 파일 업로드 창 현출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개인 컴퓨터 내 파일 드래그인 드롭 가능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파일 업로드 완료 시, 업로드 파일명 현출(3’)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녹음 업로드 버튼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녹음 완료 및 녹음 파일 업로드 후, </a:t>
                      </a:r>
                      <a:r>
                        <a:rPr lang="ko" sz="800"/>
                        <a:t>클릭 시, 녹음 업로드 완료 안내문 현출 및  발화자 지정(SCR-MEET-03)으로 이동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58" name="Google Shape;458;p20"/>
          <p:cNvGrpSpPr/>
          <p:nvPr/>
        </p:nvGrpSpPr>
        <p:grpSpPr>
          <a:xfrm>
            <a:off x="115300" y="909800"/>
            <a:ext cx="5926200" cy="2652276"/>
            <a:chOff x="115300" y="909800"/>
            <a:chExt cx="5926200" cy="2652276"/>
          </a:xfrm>
        </p:grpSpPr>
        <p:pic>
          <p:nvPicPr>
            <p:cNvPr id="459" name="Google Shape;45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300" y="909800"/>
              <a:ext cx="5926200" cy="26522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460" name="Google Shape;460;p20"/>
            <p:cNvGrpSpPr/>
            <p:nvPr/>
          </p:nvGrpSpPr>
          <p:grpSpPr>
            <a:xfrm>
              <a:off x="1901021" y="1290753"/>
              <a:ext cx="172788" cy="191664"/>
              <a:chOff x="3986600" y="1893749"/>
              <a:chExt cx="392700" cy="435600"/>
            </a:xfrm>
          </p:grpSpPr>
          <p:sp>
            <p:nvSpPr>
              <p:cNvPr id="461" name="Google Shape;461;p2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62" name="Google Shape;462;p20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3" name="Google Shape;463;p20"/>
            <p:cNvGrpSpPr/>
            <p:nvPr/>
          </p:nvGrpSpPr>
          <p:grpSpPr>
            <a:xfrm>
              <a:off x="3010132" y="3092312"/>
              <a:ext cx="172788" cy="191664"/>
              <a:chOff x="3986600" y="1893749"/>
              <a:chExt cx="392700" cy="435600"/>
            </a:xfrm>
          </p:grpSpPr>
          <p:sp>
            <p:nvSpPr>
              <p:cNvPr id="464" name="Google Shape;464;p2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65" name="Google Shape;465;p20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6" name="Google Shape;466;p20"/>
            <p:cNvGrpSpPr/>
            <p:nvPr/>
          </p:nvGrpSpPr>
          <p:grpSpPr>
            <a:xfrm>
              <a:off x="2657149" y="2732744"/>
              <a:ext cx="184536" cy="191664"/>
              <a:chOff x="3975038" y="1893742"/>
              <a:chExt cx="419400" cy="435600"/>
            </a:xfrm>
          </p:grpSpPr>
          <p:sp>
            <p:nvSpPr>
              <p:cNvPr id="467" name="Google Shape;467;p2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68" name="Google Shape;468;p20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9" name="Google Shape;469;p20"/>
            <p:cNvGrpSpPr/>
            <p:nvPr/>
          </p:nvGrpSpPr>
          <p:grpSpPr>
            <a:xfrm>
              <a:off x="2659703" y="2049451"/>
              <a:ext cx="172788" cy="191664"/>
              <a:chOff x="3986600" y="1893749"/>
              <a:chExt cx="392700" cy="435600"/>
            </a:xfrm>
          </p:grpSpPr>
          <p:sp>
            <p:nvSpPr>
              <p:cNvPr id="470" name="Google Shape;470;p2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71" name="Google Shape;471;p20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472" name="Google Shape;472;p20"/>
          <p:cNvGrpSpPr/>
          <p:nvPr/>
        </p:nvGrpSpPr>
        <p:grpSpPr>
          <a:xfrm>
            <a:off x="184513" y="4136946"/>
            <a:ext cx="2823330" cy="721293"/>
            <a:chOff x="184513" y="4136946"/>
            <a:chExt cx="2823330" cy="721293"/>
          </a:xfrm>
        </p:grpSpPr>
        <p:pic>
          <p:nvPicPr>
            <p:cNvPr id="473" name="Google Shape;47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513" y="4136946"/>
              <a:ext cx="2823330" cy="685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474" name="Google Shape;474;p20"/>
            <p:cNvGrpSpPr/>
            <p:nvPr/>
          </p:nvGrpSpPr>
          <p:grpSpPr>
            <a:xfrm>
              <a:off x="749840" y="4245675"/>
              <a:ext cx="258720" cy="191664"/>
              <a:chOff x="3884771" y="1893743"/>
              <a:chExt cx="588000" cy="435600"/>
            </a:xfrm>
          </p:grpSpPr>
          <p:sp>
            <p:nvSpPr>
              <p:cNvPr id="475" name="Google Shape;475;p2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76" name="Google Shape;476;p20"/>
              <p:cNvSpPr txBox="1"/>
              <p:nvPr/>
            </p:nvSpPr>
            <p:spPr>
              <a:xfrm>
                <a:off x="3884771" y="1893743"/>
                <a:ext cx="588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77" name="Google Shape;477;p20"/>
            <p:cNvSpPr/>
            <p:nvPr/>
          </p:nvSpPr>
          <p:spPr>
            <a:xfrm>
              <a:off x="1367900" y="4666540"/>
              <a:ext cx="399000" cy="191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20"/>
          <p:cNvGrpSpPr/>
          <p:nvPr/>
        </p:nvGrpSpPr>
        <p:grpSpPr>
          <a:xfrm>
            <a:off x="3114850" y="4133925"/>
            <a:ext cx="2823326" cy="724315"/>
            <a:chOff x="3114850" y="4133925"/>
            <a:chExt cx="2823326" cy="724315"/>
          </a:xfrm>
        </p:grpSpPr>
        <p:pic>
          <p:nvPicPr>
            <p:cNvPr id="479" name="Google Shape;479;p20"/>
            <p:cNvPicPr preferRelativeResize="0"/>
            <p:nvPr/>
          </p:nvPicPr>
          <p:blipFill rotWithShape="1">
            <a:blip r:embed="rId5">
              <a:alphaModFix/>
            </a:blip>
            <a:srcRect b="6120" l="0" r="0" t="0"/>
            <a:stretch/>
          </p:blipFill>
          <p:spPr>
            <a:xfrm>
              <a:off x="3114850" y="4133925"/>
              <a:ext cx="2823326" cy="67323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480" name="Google Shape;480;p20"/>
            <p:cNvGrpSpPr/>
            <p:nvPr/>
          </p:nvGrpSpPr>
          <p:grpSpPr>
            <a:xfrm>
              <a:off x="3648298" y="4245675"/>
              <a:ext cx="258720" cy="191664"/>
              <a:chOff x="3884771" y="1893743"/>
              <a:chExt cx="588000" cy="435600"/>
            </a:xfrm>
          </p:grpSpPr>
          <p:sp>
            <p:nvSpPr>
              <p:cNvPr id="481" name="Google Shape;481;p2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82" name="Google Shape;482;p20"/>
              <p:cNvSpPr txBox="1"/>
              <p:nvPr/>
            </p:nvSpPr>
            <p:spPr>
              <a:xfrm>
                <a:off x="3884771" y="1893743"/>
                <a:ext cx="5880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2’’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83" name="Google Shape;483;p20"/>
            <p:cNvSpPr/>
            <p:nvPr/>
          </p:nvSpPr>
          <p:spPr>
            <a:xfrm>
              <a:off x="4173000" y="4666540"/>
              <a:ext cx="721800" cy="191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  </a:t>
              </a:r>
              <a:endParaRPr/>
            </a:p>
          </p:txBody>
        </p:sp>
      </p:grpSp>
      <p:grpSp>
        <p:nvGrpSpPr>
          <p:cNvPr id="484" name="Google Shape;484;p20"/>
          <p:cNvGrpSpPr/>
          <p:nvPr/>
        </p:nvGrpSpPr>
        <p:grpSpPr>
          <a:xfrm>
            <a:off x="6045175" y="4036380"/>
            <a:ext cx="2823324" cy="823654"/>
            <a:chOff x="6045175" y="4036380"/>
            <a:chExt cx="2823324" cy="823654"/>
          </a:xfrm>
        </p:grpSpPr>
        <p:pic>
          <p:nvPicPr>
            <p:cNvPr id="485" name="Google Shape;485;p20"/>
            <p:cNvPicPr preferRelativeResize="0"/>
            <p:nvPr/>
          </p:nvPicPr>
          <p:blipFill rotWithShape="1">
            <a:blip r:embed="rId6">
              <a:alphaModFix/>
            </a:blip>
            <a:srcRect b="9634" l="33394" r="18625" t="59405"/>
            <a:stretch/>
          </p:blipFill>
          <p:spPr>
            <a:xfrm>
              <a:off x="6045175" y="4036380"/>
              <a:ext cx="2823324" cy="8236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486" name="Google Shape;486;p20"/>
            <p:cNvGrpSpPr/>
            <p:nvPr/>
          </p:nvGrpSpPr>
          <p:grpSpPr>
            <a:xfrm>
              <a:off x="6408837" y="4400256"/>
              <a:ext cx="184536" cy="191664"/>
              <a:chOff x="3975038" y="1893742"/>
              <a:chExt cx="419400" cy="435600"/>
            </a:xfrm>
          </p:grpSpPr>
          <p:sp>
            <p:nvSpPr>
              <p:cNvPr id="487" name="Google Shape;487;p20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488" name="Google Shape;488;p20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Google Shape;494;p21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" sz="900"/>
                        <a:t>회의 녹음  분석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SCR-MEET-03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로그인 &gt; 홈 &gt; 새 회의 생성 &gt; 새 회의 녹음 &gt; </a:t>
                      </a:r>
                      <a:r>
                        <a:rPr lang="ko" sz="900"/>
                        <a:t>회의 녹음 분석</a:t>
                      </a:r>
                      <a:endParaRPr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-</a:t>
                      </a:r>
                      <a:endParaRPr sz="9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495" name="Google Shape;495;p21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63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60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 전문 전사 및 안건 / 태스크 추출 로딩 페이지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→ 전사, 추출 완료 시, 발화자 매핑 페이지</a:t>
                      </a:r>
                      <a:br>
                        <a:rPr lang="ko" sz="800"/>
                      </a:br>
                      <a:r>
                        <a:rPr lang="ko" sz="800"/>
                        <a:t>(SCR-MEET-04)로 </a:t>
                      </a:r>
                      <a:r>
                        <a:rPr lang="ko" sz="800"/>
                        <a:t>자동</a:t>
                      </a:r>
                      <a:r>
                        <a:rPr lang="ko" sz="800"/>
                        <a:t> 이동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6" name="Google Shape;496;p21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97" name="Google Shape;497;p21"/>
          <p:cNvGrpSpPr/>
          <p:nvPr/>
        </p:nvGrpSpPr>
        <p:grpSpPr>
          <a:xfrm>
            <a:off x="115300" y="909800"/>
            <a:ext cx="5926200" cy="2652275"/>
            <a:chOff x="115300" y="909800"/>
            <a:chExt cx="5926200" cy="2652275"/>
          </a:xfrm>
        </p:grpSpPr>
        <p:pic>
          <p:nvPicPr>
            <p:cNvPr id="498" name="Google Shape;49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300" y="909800"/>
              <a:ext cx="5926200" cy="26522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499" name="Google Shape;499;p21"/>
            <p:cNvGrpSpPr/>
            <p:nvPr/>
          </p:nvGrpSpPr>
          <p:grpSpPr>
            <a:xfrm>
              <a:off x="1383871" y="1187953"/>
              <a:ext cx="172788" cy="191664"/>
              <a:chOff x="3986600" y="1893749"/>
              <a:chExt cx="392700" cy="435600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01" name="Google Shape;501;p21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22"/>
          <p:cNvGraphicFramePr/>
          <p:nvPr/>
        </p:nvGraphicFramePr>
        <p:xfrm>
          <a:off x="32658" y="489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762000"/>
                <a:gridCol w="762000"/>
                <a:gridCol w="594850"/>
                <a:gridCol w="994075"/>
                <a:gridCol w="697075"/>
                <a:gridCol w="762000"/>
                <a:gridCol w="762000"/>
                <a:gridCol w="762000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Page Title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발화자 지정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Screen ID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SCR-MEET-03</a:t>
                      </a:r>
                      <a:endParaRPr b="0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Author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" sz="900"/>
                        <a:t>-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" sz="900"/>
                        <a:t>2025-12</a:t>
                      </a:r>
                      <a:endParaRPr b="0" sz="900"/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Screen Path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로그인 &gt; 홈 &gt; 새 회의 생성 &gt; 새 회의 녹음 &gt; 발화자 지정</a:t>
                      </a:r>
                      <a:endParaRPr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Related ID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REQ-MEET-004, REQ-MEET-005</a:t>
                      </a:r>
                      <a:endParaRPr sz="900"/>
                    </a:p>
                  </a:txBody>
                  <a:tcPr marT="34300" marB="34300" marR="68600" marL="6860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508" name="Google Shape;508;p22"/>
          <p:cNvGraphicFramePr/>
          <p:nvPr/>
        </p:nvGraphicFramePr>
        <p:xfrm>
          <a:off x="6181447" y="48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337200"/>
                <a:gridCol w="2577350"/>
              </a:tblGrid>
              <a:tr h="2630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cap="none" strike="noStrike"/>
                        <a:t>Descriptions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  <a:tc hMerge="1"/>
              </a:tr>
              <a:tr h="60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 u="none" cap="none" strike="noStrike"/>
                        <a:t>1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 전문 전사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STT로 변환된 회의 전문 텍스트 자동 표시 영역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사용자는 내용 수정 불가하며, 스크롤을 통해 전체 전문 확인 가능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발화자 지정 영역(4)에서 발화자 지정 시, 발화자 매핑 요소  자동 반영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1’) 발화자 매핑 요소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76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2</a:t>
                      </a:r>
                      <a:endParaRPr b="1"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음성 파일 다운로드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회의 녹음 원본(.wav)을 다운로드할 수 있는 기능 버튼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음성 파일 다운로드 안내 문구 현출 및 다운로드 </a:t>
                      </a:r>
                      <a:endParaRPr baseline="30000"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376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3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 전문 전체 복사 버튼 </a:t>
                      </a: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외의 전문 전체 복사 안내 문구 현출 및 전사된 회의 전문 전체를 클립보드로 복사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497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4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발화자 지정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</a:t>
                      </a:r>
                      <a:r>
                        <a:rPr lang="ko" sz="800"/>
                        <a:t>회의 전문 내 발화자를 실제 참석자 목록 중에서 매칭하여 선택하는 영역</a:t>
                      </a:r>
                      <a:endParaRPr sz="8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  <a:tr h="43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/>
                        <a:t>5</a:t>
                      </a:r>
                      <a:endParaRPr b="1" sz="900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저장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→ 클릭 시, 발화자 지정 내역이 저장되고, 회의 요약 (SCR-MEET-04)으로 이동</a:t>
                      </a:r>
                      <a:endParaRPr sz="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9" name="Google Shape;509;p22"/>
          <p:cNvGraphicFramePr/>
          <p:nvPr/>
        </p:nvGraphicFramePr>
        <p:xfrm>
          <a:off x="32659" y="3737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{F2918118-1170-4525-B20F-42D04EEC42EB}</a:tableStyleId>
              </a:tblPr>
              <a:tblGrid>
                <a:gridCol w="6096000"/>
              </a:tblGrid>
              <a:tr h="15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Components</a:t>
                      </a:r>
                      <a:endParaRPr sz="900" u="none" cap="none" strike="noStrike"/>
                    </a:p>
                  </a:txBody>
                  <a:tcPr marT="34300" marB="34300" marR="68600" marL="68600" anchor="ctr"/>
                </a:tc>
              </a:tr>
              <a:tr h="11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4300" marB="34300" marR="68600" marL="686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10" name="Google Shape;510;p22"/>
          <p:cNvGrpSpPr/>
          <p:nvPr/>
        </p:nvGrpSpPr>
        <p:grpSpPr>
          <a:xfrm>
            <a:off x="-858906" y="3087004"/>
            <a:ext cx="183143" cy="191664"/>
            <a:chOff x="3986600" y="1893742"/>
            <a:chExt cx="416234" cy="435600"/>
          </a:xfrm>
        </p:grpSpPr>
        <p:sp>
          <p:nvSpPr>
            <p:cNvPr id="511" name="Google Shape;511;p22"/>
            <p:cNvSpPr/>
            <p:nvPr/>
          </p:nvSpPr>
          <p:spPr>
            <a:xfrm>
              <a:off x="3986600" y="1917900"/>
              <a:ext cx="392700" cy="392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2700" lIns="42700" spcFirstLastPara="1" rIns="42700" wrap="square" tIns="42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85"/>
            </a:p>
          </p:txBody>
        </p:sp>
        <p:sp>
          <p:nvSpPr>
            <p:cNvPr id="512" name="Google Shape;512;p22"/>
            <p:cNvSpPr txBox="1"/>
            <p:nvPr/>
          </p:nvSpPr>
          <p:spPr>
            <a:xfrm>
              <a:off x="4010134" y="1893742"/>
              <a:ext cx="392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700" lIns="42700" spcFirstLastPara="1" rIns="42700" wrap="square" tIns="42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85">
                  <a:solidFill>
                    <a:schemeClr val="lt1"/>
                  </a:solidFill>
                </a:rPr>
                <a:t>1’’</a:t>
              </a:r>
              <a:endParaRPr sz="685">
                <a:solidFill>
                  <a:schemeClr val="lt1"/>
                </a:solidFill>
              </a:endParaRPr>
            </a:p>
          </p:txBody>
        </p:sp>
      </p:grpSp>
      <p:grpSp>
        <p:nvGrpSpPr>
          <p:cNvPr id="513" name="Google Shape;513;p22"/>
          <p:cNvGrpSpPr/>
          <p:nvPr/>
        </p:nvGrpSpPr>
        <p:grpSpPr>
          <a:xfrm>
            <a:off x="115300" y="909800"/>
            <a:ext cx="5926202" cy="2688651"/>
            <a:chOff x="115300" y="909800"/>
            <a:chExt cx="5926202" cy="2688651"/>
          </a:xfrm>
        </p:grpSpPr>
        <p:pic>
          <p:nvPicPr>
            <p:cNvPr id="514" name="Google Shape;51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300" y="909800"/>
              <a:ext cx="5926202" cy="26886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515" name="Google Shape;515;p22"/>
            <p:cNvGrpSpPr/>
            <p:nvPr/>
          </p:nvGrpSpPr>
          <p:grpSpPr>
            <a:xfrm>
              <a:off x="1183928" y="3268103"/>
              <a:ext cx="172788" cy="191664"/>
              <a:chOff x="3986600" y="1893749"/>
              <a:chExt cx="392700" cy="435600"/>
            </a:xfrm>
          </p:grpSpPr>
          <p:sp>
            <p:nvSpPr>
              <p:cNvPr id="516" name="Google Shape;516;p22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17" name="Google Shape;517;p22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2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8" name="Google Shape;518;p22"/>
            <p:cNvGrpSpPr/>
            <p:nvPr/>
          </p:nvGrpSpPr>
          <p:grpSpPr>
            <a:xfrm>
              <a:off x="1162255" y="1419812"/>
              <a:ext cx="173013" cy="191664"/>
              <a:chOff x="3986090" y="1893749"/>
              <a:chExt cx="393210" cy="435600"/>
            </a:xfrm>
          </p:grpSpPr>
          <p:sp>
            <p:nvSpPr>
              <p:cNvPr id="519" name="Google Shape;519;p22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20" name="Google Shape;520;p22"/>
              <p:cNvSpPr txBox="1"/>
              <p:nvPr/>
            </p:nvSpPr>
            <p:spPr>
              <a:xfrm>
                <a:off x="3986090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21" name="Google Shape;521;p22"/>
            <p:cNvGrpSpPr/>
            <p:nvPr/>
          </p:nvGrpSpPr>
          <p:grpSpPr>
            <a:xfrm>
              <a:off x="5003886" y="3087012"/>
              <a:ext cx="172788" cy="191664"/>
              <a:chOff x="3986600" y="1893749"/>
              <a:chExt cx="392700" cy="435600"/>
            </a:xfrm>
          </p:grpSpPr>
          <p:sp>
            <p:nvSpPr>
              <p:cNvPr id="522" name="Google Shape;522;p22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23" name="Google Shape;523;p22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5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24" name="Google Shape;524;p22"/>
            <p:cNvGrpSpPr/>
            <p:nvPr/>
          </p:nvGrpSpPr>
          <p:grpSpPr>
            <a:xfrm>
              <a:off x="3461636" y="1439812"/>
              <a:ext cx="172788" cy="191664"/>
              <a:chOff x="3986600" y="1893749"/>
              <a:chExt cx="392700" cy="435600"/>
            </a:xfrm>
          </p:grpSpPr>
          <p:sp>
            <p:nvSpPr>
              <p:cNvPr id="525" name="Google Shape;525;p22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26" name="Google Shape;526;p22"/>
              <p:cNvSpPr txBox="1"/>
              <p:nvPr/>
            </p:nvSpPr>
            <p:spPr>
              <a:xfrm>
                <a:off x="4010143" y="1893749"/>
                <a:ext cx="3456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4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27" name="Google Shape;527;p22"/>
            <p:cNvGrpSpPr/>
            <p:nvPr/>
          </p:nvGrpSpPr>
          <p:grpSpPr>
            <a:xfrm>
              <a:off x="2197204" y="3268106"/>
              <a:ext cx="184536" cy="191664"/>
              <a:chOff x="3975038" y="1893742"/>
              <a:chExt cx="419400" cy="435600"/>
            </a:xfrm>
          </p:grpSpPr>
          <p:sp>
            <p:nvSpPr>
              <p:cNvPr id="528" name="Google Shape;528;p22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29" name="Google Shape;529;p22"/>
              <p:cNvSpPr txBox="1"/>
              <p:nvPr/>
            </p:nvSpPr>
            <p:spPr>
              <a:xfrm>
                <a:off x="3975038" y="1893742"/>
                <a:ext cx="4194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3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30" name="Google Shape;530;p22"/>
            <p:cNvGrpSpPr/>
            <p:nvPr/>
          </p:nvGrpSpPr>
          <p:grpSpPr>
            <a:xfrm>
              <a:off x="1223894" y="1723342"/>
              <a:ext cx="183143" cy="191664"/>
              <a:chOff x="3986600" y="1893742"/>
              <a:chExt cx="416234" cy="435600"/>
            </a:xfrm>
          </p:grpSpPr>
          <p:sp>
            <p:nvSpPr>
              <p:cNvPr id="531" name="Google Shape;531;p22"/>
              <p:cNvSpPr/>
              <p:nvPr/>
            </p:nvSpPr>
            <p:spPr>
              <a:xfrm>
                <a:off x="3986600" y="1917900"/>
                <a:ext cx="392700" cy="3927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2700" lIns="42700" spcFirstLastPara="1" rIns="42700" wrap="square" tIns="42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85"/>
              </a:p>
            </p:txBody>
          </p:sp>
          <p:sp>
            <p:nvSpPr>
              <p:cNvPr id="532" name="Google Shape;532;p22"/>
              <p:cNvSpPr txBox="1"/>
              <p:nvPr/>
            </p:nvSpPr>
            <p:spPr>
              <a:xfrm>
                <a:off x="4010134" y="1893742"/>
                <a:ext cx="392700" cy="43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2700" lIns="42700" spcFirstLastPara="1" rIns="42700" wrap="square" tIns="42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85">
                    <a:solidFill>
                      <a:schemeClr val="lt1"/>
                    </a:solidFill>
                  </a:rPr>
                  <a:t>1</a:t>
                </a:r>
                <a:r>
                  <a:rPr lang="ko" sz="685">
                    <a:solidFill>
                      <a:schemeClr val="lt1"/>
                    </a:solidFill>
                  </a:rPr>
                  <a:t>’</a:t>
                </a:r>
                <a:endParaRPr sz="685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